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Arial Black" panose="020B0A04020102020204" pitchFamily="34" charset="0"/>
      <p:bold r:id="rId26"/>
    </p:embeddedFont>
    <p:embeddedFont>
      <p:font typeface="Calibri" panose="020F0502020204030204" pitchFamily="34" charset="0"/>
      <p:regular r:id="rId27"/>
      <p:bold r:id="rId28"/>
      <p:italic r:id="rId29"/>
      <p:boldItalic r:id="rId30"/>
    </p:embeddedFont>
    <p:embeddedFont>
      <p:font typeface="Canva Sans" panose="020B0604020202020204" charset="0"/>
      <p:regular r:id="rId31"/>
    </p:embeddedFont>
    <p:embeddedFont>
      <p:font typeface="Canva Sans Bold" panose="020B0604020202020204" charset="0"/>
      <p:regular r:id="rId32"/>
    </p:embeddedFont>
    <p:embeddedFont>
      <p:font typeface="IBM Plex Sans" panose="020B0503050203000203" pitchFamily="34" charset="0"/>
      <p:regular r:id="rId33"/>
      <p:bold r:id="rId34"/>
      <p:italic r:id="rId35"/>
      <p:boldItalic r:id="rId36"/>
    </p:embeddedFont>
    <p:embeddedFont>
      <p:font typeface="IBM Plex Sans Bold" panose="020B0803050203000203" charset="0"/>
      <p:regular r:id="rId37"/>
    </p:embeddedFont>
    <p:embeddedFont>
      <p:font typeface="Poppins" panose="00000500000000000000" pitchFamily="2" charset="0"/>
      <p:regular r:id="rId38"/>
      <p:bold r:id="rId39"/>
      <p:italic r:id="rId40"/>
      <p:boldItalic r:id="rId41"/>
    </p:embeddedFont>
    <p:embeddedFont>
      <p:font typeface="Poppins Bold" panose="00000800000000000000" charset="0"/>
      <p:regular r:id="rId42"/>
    </p:embeddedFont>
    <p:embeddedFont>
      <p:font typeface="Poppins Semi-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2" d="100"/>
          <a:sy n="42" d="100"/>
        </p:scale>
        <p:origin x="78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Users</c:v>
                </c:pt>
              </c:strCache>
            </c:strRef>
          </c:tx>
          <c:spPr>
            <a:solidFill>
              <a:schemeClr val="accent1"/>
            </a:solidFill>
            <a:ln>
              <a:noFill/>
            </a:ln>
            <a:effectLst/>
          </c:spPr>
          <c:invertIfNegative val="0"/>
          <c:cat>
            <c:strRef>
              <c:f>Sheet1!$A$2:$A$7</c:f>
              <c:strCache>
                <c:ptCount val="6"/>
                <c:pt idx="0">
                  <c:v>18-25</c:v>
                </c:pt>
                <c:pt idx="1">
                  <c:v>25-35</c:v>
                </c:pt>
                <c:pt idx="2">
                  <c:v>35-45</c:v>
                </c:pt>
                <c:pt idx="3">
                  <c:v>45-55</c:v>
                </c:pt>
                <c:pt idx="4">
                  <c:v>55-65</c:v>
                </c:pt>
                <c:pt idx="5">
                  <c:v>65+</c:v>
                </c:pt>
              </c:strCache>
            </c:strRef>
          </c:cat>
          <c:val>
            <c:numRef>
              <c:f>Sheet1!$B$2:$B$7</c:f>
              <c:numCache>
                <c:formatCode>General</c:formatCode>
                <c:ptCount val="6"/>
                <c:pt idx="0">
                  <c:v>15</c:v>
                </c:pt>
                <c:pt idx="1">
                  <c:v>21</c:v>
                </c:pt>
                <c:pt idx="2">
                  <c:v>24</c:v>
                </c:pt>
                <c:pt idx="3">
                  <c:v>17</c:v>
                </c:pt>
                <c:pt idx="4">
                  <c:v>15</c:v>
                </c:pt>
                <c:pt idx="5">
                  <c:v>8</c:v>
                </c:pt>
              </c:numCache>
            </c:numRef>
          </c:val>
          <c:extLst>
            <c:ext xmlns:c16="http://schemas.microsoft.com/office/drawing/2014/chart" uri="{C3380CC4-5D6E-409C-BE32-E72D297353CC}">
              <c16:uniqueId val="{00000000-EF60-4E63-9321-1399233099BD}"/>
            </c:ext>
          </c:extLst>
        </c:ser>
        <c:dLbls>
          <c:showLegendKey val="0"/>
          <c:showVal val="0"/>
          <c:showCatName val="0"/>
          <c:showSerName val="0"/>
          <c:showPercent val="0"/>
          <c:showBubbleSize val="0"/>
        </c:dLbls>
        <c:gapWidth val="219"/>
        <c:overlap val="-27"/>
        <c:axId val="673073600"/>
        <c:axId val="33199393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ormulaRef>
                          <c15:sqref>Sheet1!$A$2:$A$7</c15:sqref>
                        </c15:formulaRef>
                      </c:ext>
                    </c:extLst>
                    <c:strCache>
                      <c:ptCount val="6"/>
                      <c:pt idx="0">
                        <c:v>18-25</c:v>
                      </c:pt>
                      <c:pt idx="1">
                        <c:v>25-35</c:v>
                      </c:pt>
                      <c:pt idx="2">
                        <c:v>35-45</c:v>
                      </c:pt>
                      <c:pt idx="3">
                        <c:v>45-55</c:v>
                      </c:pt>
                      <c:pt idx="4">
                        <c:v>55-65</c:v>
                      </c:pt>
                      <c:pt idx="5">
                        <c:v>65+</c:v>
                      </c:pt>
                    </c:strCache>
                  </c:strRef>
                </c:cat>
                <c:val>
                  <c:numRef>
                    <c:extLst>
                      <c:ext uri="{02D57815-91ED-43cb-92C2-25804820EDAC}">
                        <c15:formulaRef>
                          <c15:sqref>Sheet1!$C$2:$C$7</c15:sqref>
                        </c15:formulaRef>
                      </c:ext>
                    </c:extLst>
                    <c:numCache>
                      <c:formatCode>General</c:formatCode>
                      <c:ptCount val="6"/>
                    </c:numCache>
                  </c:numRef>
                </c:val>
                <c:extLst>
                  <c:ext xmlns:c16="http://schemas.microsoft.com/office/drawing/2014/chart" uri="{C3380CC4-5D6E-409C-BE32-E72D297353CC}">
                    <c16:uniqueId val="{00000001-EF60-4E63-9321-1399233099BD}"/>
                  </c:ext>
                </c:extLst>
              </c15:ser>
            </c15:filteredBarSeries>
            <c15:filteredBarSeries>
              <c15:ser>
                <c:idx val="2"/>
                <c:order val="2"/>
                <c:tx>
                  <c:strRef>
                    <c:extLs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c:ext xmlns:c15="http://schemas.microsoft.com/office/drawing/2012/chart" uri="{02D57815-91ED-43cb-92C2-25804820EDAC}">
                        <c15:formulaRef>
                          <c15:sqref>Sheet1!$A$2:$A$7</c15:sqref>
                        </c15:formulaRef>
                      </c:ext>
                    </c:extLst>
                    <c:strCache>
                      <c:ptCount val="6"/>
                      <c:pt idx="0">
                        <c:v>18-25</c:v>
                      </c:pt>
                      <c:pt idx="1">
                        <c:v>25-35</c:v>
                      </c:pt>
                      <c:pt idx="2">
                        <c:v>35-45</c:v>
                      </c:pt>
                      <c:pt idx="3">
                        <c:v>45-55</c:v>
                      </c:pt>
                      <c:pt idx="4">
                        <c:v>55-65</c:v>
                      </c:pt>
                      <c:pt idx="5">
                        <c:v>65+</c:v>
                      </c:pt>
                    </c:strCache>
                  </c:strRef>
                </c:cat>
                <c:val>
                  <c:numRef>
                    <c:extLst>
                      <c:ext xmlns:c15="http://schemas.microsoft.com/office/drawing/2012/chart" uri="{02D57815-91ED-43cb-92C2-25804820EDAC}">
                        <c15:formulaRef>
                          <c15:sqref>Sheet1!$D$2:$D$7</c15:sqref>
                        </c15:formulaRef>
                      </c:ext>
                    </c:extLst>
                    <c:numCache>
                      <c:formatCode>General</c:formatCode>
                      <c:ptCount val="6"/>
                    </c:numCache>
                  </c:numRef>
                </c:val>
                <c:extLst>
                  <c:ext xmlns:c16="http://schemas.microsoft.com/office/drawing/2014/chart" uri="{C3380CC4-5D6E-409C-BE32-E72D297353CC}">
                    <c16:uniqueId val="{00000002-EF60-4E63-9321-1399233099BD}"/>
                  </c:ext>
                </c:extLst>
              </c15:ser>
            </c15:filteredBarSeries>
          </c:ext>
        </c:extLst>
      </c:barChart>
      <c:catAx>
        <c:axId val="67307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1993936"/>
        <c:crosses val="autoZero"/>
        <c:auto val="1"/>
        <c:lblAlgn val="ctr"/>
        <c:lblOffset val="100"/>
        <c:noMultiLvlLbl val="0"/>
      </c:catAx>
      <c:valAx>
        <c:axId val="33199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3073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956261138372199"/>
          <c:y val="0.13435854363406291"/>
          <c:w val="0.6815022911592904"/>
          <c:h val="0.69730605408072832"/>
        </c:manualLayout>
      </c:layout>
      <c:barChart>
        <c:barDir val="col"/>
        <c:grouping val="clustered"/>
        <c:varyColors val="0"/>
        <c:ser>
          <c:idx val="0"/>
          <c:order val="0"/>
          <c:tx>
            <c:strRef>
              <c:f>Sheet1!$B$1</c:f>
              <c:strCache>
                <c:ptCount val="1"/>
                <c:pt idx="0">
                  <c:v>Users</c:v>
                </c:pt>
              </c:strCache>
            </c:strRef>
          </c:tx>
          <c:spPr>
            <a:solidFill>
              <a:schemeClr val="accent1"/>
            </a:solidFill>
            <a:ln>
              <a:noFill/>
            </a:ln>
            <a:effectLst/>
          </c:spPr>
          <c:invertIfNegative val="0"/>
          <c:cat>
            <c:strRef>
              <c:extLst>
                <c:ext xmlns:c15="http://schemas.microsoft.com/office/drawing/2012/chart" uri="{02D57815-91ED-43cb-92C2-25804820EDAC}">
                  <c15:fullRef>
                    <c15:sqref>Sheet1!$A$2:$A$7</c15:sqref>
                  </c15:fullRef>
                </c:ext>
              </c:extLst>
              <c:f>Sheet1!$A$2:$A$3</c:f>
              <c:strCache>
                <c:ptCount val="2"/>
                <c:pt idx="0">
                  <c:v>Financially Efficient</c:v>
                </c:pt>
                <c:pt idx="1">
                  <c:v>Financially Non Efficient</c:v>
                </c:pt>
              </c:strCache>
            </c:strRef>
          </c:cat>
          <c:val>
            <c:numRef>
              <c:extLst>
                <c:ext xmlns:c15="http://schemas.microsoft.com/office/drawing/2012/chart" uri="{02D57815-91ED-43cb-92C2-25804820EDAC}">
                  <c15:fullRef>
                    <c15:sqref>Sheet1!$B$2:$B$7</c15:sqref>
                  </c15:fullRef>
                </c:ext>
              </c:extLst>
              <c:f>Sheet1!$B$2:$B$3</c:f>
              <c:numCache>
                <c:formatCode>General</c:formatCode>
                <c:ptCount val="2"/>
                <c:pt idx="0">
                  <c:v>57</c:v>
                </c:pt>
                <c:pt idx="1">
                  <c:v>43</c:v>
                </c:pt>
              </c:numCache>
            </c:numRef>
          </c:val>
          <c:extLst>
            <c:ext xmlns:c16="http://schemas.microsoft.com/office/drawing/2014/chart" uri="{C3380CC4-5D6E-409C-BE32-E72D297353CC}">
              <c16:uniqueId val="{00000000-0196-4E16-81C8-C55E008D41AC}"/>
            </c:ext>
          </c:extLst>
        </c:ser>
        <c:dLbls>
          <c:showLegendKey val="0"/>
          <c:showVal val="0"/>
          <c:showCatName val="0"/>
          <c:showSerName val="0"/>
          <c:showPercent val="0"/>
          <c:showBubbleSize val="0"/>
        </c:dLbls>
        <c:gapWidth val="219"/>
        <c:overlap val="-27"/>
        <c:axId val="673073600"/>
        <c:axId val="331993936"/>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Column1</c:v>
                      </c:pt>
                    </c:strCache>
                  </c:strRef>
                </c:tx>
                <c:spPr>
                  <a:solidFill>
                    <a:schemeClr val="accent2"/>
                  </a:solidFill>
                  <a:ln>
                    <a:noFill/>
                  </a:ln>
                  <a:effectLst/>
                </c:spPr>
                <c:invertIfNegative val="0"/>
                <c:cat>
                  <c:strRef>
                    <c:extLst>
                      <c:ext uri="{02D57815-91ED-43cb-92C2-25804820EDAC}">
                        <c15:fullRef>
                          <c15:sqref>Sheet1!$A$2:$A$7</c15:sqref>
                        </c15:fullRef>
                        <c15:formulaRef>
                          <c15:sqref>Sheet1!$A$2:$A$3</c15:sqref>
                        </c15:formulaRef>
                      </c:ext>
                    </c:extLst>
                    <c:strCache>
                      <c:ptCount val="2"/>
                      <c:pt idx="0">
                        <c:v>Financially Efficient</c:v>
                      </c:pt>
                      <c:pt idx="1">
                        <c:v>Financially Non Efficient</c:v>
                      </c:pt>
                    </c:strCache>
                  </c:strRef>
                </c:cat>
                <c:val>
                  <c:numRef>
                    <c:extLst>
                      <c:ext uri="{02D57815-91ED-43cb-92C2-25804820EDAC}">
                        <c15:fullRef>
                          <c15:sqref>Sheet1!$C$2:$C$7</c15:sqref>
                        </c15:fullRef>
                        <c15:formulaRef>
                          <c15:sqref>Sheet1!$C$2:$C$3</c15:sqref>
                        </c15:formulaRef>
                      </c:ext>
                    </c:extLst>
                    <c:numCache>
                      <c:formatCode>General</c:formatCode>
                      <c:ptCount val="2"/>
                    </c:numCache>
                  </c:numRef>
                </c:val>
                <c:extLst>
                  <c:ext xmlns:c16="http://schemas.microsoft.com/office/drawing/2014/chart" uri="{C3380CC4-5D6E-409C-BE32-E72D297353CC}">
                    <c16:uniqueId val="{00000001-0196-4E16-81C8-C55E008D41AC}"/>
                  </c:ext>
                </c:extLst>
              </c15:ser>
            </c15:filteredBarSeries>
            <c15:filteredBarSeries>
              <c15:ser>
                <c:idx val="2"/>
                <c:order val="2"/>
                <c:tx>
                  <c:strRef>
                    <c:extLst>
                      <c:ext xmlns:c15="http://schemas.microsoft.com/office/drawing/2012/chart" uri="{02D57815-91ED-43cb-92C2-25804820EDAC}">
                        <c15:formulaRef>
                          <c15:sqref>Sheet1!$D$1</c15:sqref>
                        </c15:formulaRef>
                      </c:ext>
                    </c:extLst>
                    <c:strCache>
                      <c:ptCount val="1"/>
                      <c:pt idx="0">
                        <c:v>Column2</c:v>
                      </c:pt>
                    </c:strCache>
                  </c:strRef>
                </c:tx>
                <c:spPr>
                  <a:solidFill>
                    <a:schemeClr val="accent3"/>
                  </a:solidFill>
                  <a:ln>
                    <a:noFill/>
                  </a:ln>
                  <a:effectLst/>
                </c:spPr>
                <c:invertIfNegative val="0"/>
                <c:cat>
                  <c:strRef>
                    <c:extLst>
                      <c:ext xmlns:c15="http://schemas.microsoft.com/office/drawing/2012/chart" uri="{02D57815-91ED-43cb-92C2-25804820EDAC}">
                        <c15:fullRef>
                          <c15:sqref>Sheet1!$A$2:$A$7</c15:sqref>
                        </c15:fullRef>
                        <c15:formulaRef>
                          <c15:sqref>Sheet1!$A$2:$A$3</c15:sqref>
                        </c15:formulaRef>
                      </c:ext>
                    </c:extLst>
                    <c:strCache>
                      <c:ptCount val="2"/>
                      <c:pt idx="0">
                        <c:v>Financially Efficient</c:v>
                      </c:pt>
                      <c:pt idx="1">
                        <c:v>Financially Non Efficient</c:v>
                      </c:pt>
                    </c:strCache>
                  </c:strRef>
                </c:cat>
                <c:val>
                  <c:numRef>
                    <c:extLst>
                      <c:ext xmlns:c15="http://schemas.microsoft.com/office/drawing/2012/chart" uri="{02D57815-91ED-43cb-92C2-25804820EDAC}">
                        <c15:fullRef>
                          <c15:sqref>Sheet1!$D$2:$D$7</c15:sqref>
                        </c15:fullRef>
                        <c15:formulaRef>
                          <c15:sqref>Sheet1!$D$2:$D$3</c15:sqref>
                        </c15:formulaRef>
                      </c:ext>
                    </c:extLst>
                    <c:numCache>
                      <c:formatCode>General</c:formatCode>
                      <c:ptCount val="2"/>
                    </c:numCache>
                  </c:numRef>
                </c:val>
                <c:extLst>
                  <c:ext xmlns:c16="http://schemas.microsoft.com/office/drawing/2014/chart" uri="{C3380CC4-5D6E-409C-BE32-E72D297353CC}">
                    <c16:uniqueId val="{00000002-0196-4E16-81C8-C55E008D41AC}"/>
                  </c:ext>
                </c:extLst>
              </c15:ser>
            </c15:filteredBarSeries>
          </c:ext>
        </c:extLst>
      </c:barChart>
      <c:catAx>
        <c:axId val="6730736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1993936"/>
        <c:crosses val="autoZero"/>
        <c:auto val="1"/>
        <c:lblAlgn val="ctr"/>
        <c:lblOffset val="100"/>
        <c:noMultiLvlLbl val="0"/>
      </c:catAx>
      <c:valAx>
        <c:axId val="331993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3073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Investment Options </c:v>
                </c:pt>
              </c:strCache>
            </c:strRef>
          </c:tx>
          <c:spPr>
            <a:solidFill>
              <a:schemeClr val="accent1"/>
            </a:solidFill>
            <a:ln>
              <a:noFill/>
            </a:ln>
            <a:effectLst/>
          </c:spPr>
          <c:invertIfNegative val="0"/>
          <c:cat>
            <c:strRef>
              <c:f>Sheet1!$A$2:$A$9</c:f>
              <c:strCache>
                <c:ptCount val="8"/>
                <c:pt idx="0">
                  <c:v>Mixed Asset Funds</c:v>
                </c:pt>
                <c:pt idx="1">
                  <c:v>Cryptocurrency</c:v>
                </c:pt>
                <c:pt idx="2">
                  <c:v>Commercial Property</c:v>
                </c:pt>
                <c:pt idx="3">
                  <c:v>Buy to let</c:v>
                </c:pt>
                <c:pt idx="4">
                  <c:v>Index Funds</c:v>
                </c:pt>
                <c:pt idx="5">
                  <c:v>Gold / Silver</c:v>
                </c:pt>
                <c:pt idx="6">
                  <c:v>Stocks</c:v>
                </c:pt>
                <c:pt idx="7">
                  <c:v>Fixed Income bonds</c:v>
                </c:pt>
              </c:strCache>
            </c:strRef>
          </c:cat>
          <c:val>
            <c:numRef>
              <c:f>Sheet1!$B$2:$B$9</c:f>
              <c:numCache>
                <c:formatCode>General</c:formatCode>
                <c:ptCount val="8"/>
                <c:pt idx="0">
                  <c:v>46</c:v>
                </c:pt>
                <c:pt idx="1">
                  <c:v>53</c:v>
                </c:pt>
                <c:pt idx="2">
                  <c:v>68</c:v>
                </c:pt>
                <c:pt idx="3">
                  <c:v>23</c:v>
                </c:pt>
                <c:pt idx="4">
                  <c:v>19</c:v>
                </c:pt>
                <c:pt idx="5">
                  <c:v>77</c:v>
                </c:pt>
                <c:pt idx="6">
                  <c:v>92</c:v>
                </c:pt>
                <c:pt idx="7">
                  <c:v>33</c:v>
                </c:pt>
              </c:numCache>
            </c:numRef>
          </c:val>
          <c:extLst>
            <c:ext xmlns:c16="http://schemas.microsoft.com/office/drawing/2014/chart" uri="{C3380CC4-5D6E-409C-BE32-E72D297353CC}">
              <c16:uniqueId val="{00000000-AD48-406C-B9B4-82F1ACEFB403}"/>
            </c:ext>
          </c:extLst>
        </c:ser>
        <c:dLbls>
          <c:showLegendKey val="0"/>
          <c:showVal val="0"/>
          <c:showCatName val="0"/>
          <c:showSerName val="0"/>
          <c:showPercent val="0"/>
          <c:showBubbleSize val="0"/>
        </c:dLbls>
        <c:gapWidth val="182"/>
        <c:axId val="678502320"/>
        <c:axId val="463438480"/>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Column2</c:v>
                      </c:pt>
                    </c:strCache>
                  </c:strRef>
                </c:tx>
                <c:spPr>
                  <a:solidFill>
                    <a:schemeClr val="accent2"/>
                  </a:solidFill>
                  <a:ln>
                    <a:noFill/>
                  </a:ln>
                  <a:effectLst/>
                </c:spPr>
                <c:invertIfNegative val="0"/>
                <c:cat>
                  <c:strRef>
                    <c:extLst>
                      <c:ext uri="{02D57815-91ED-43cb-92C2-25804820EDAC}">
                        <c15:formulaRef>
                          <c15:sqref>Sheet1!$A$2:$A$9</c15:sqref>
                        </c15:formulaRef>
                      </c:ext>
                    </c:extLst>
                    <c:strCache>
                      <c:ptCount val="8"/>
                      <c:pt idx="0">
                        <c:v>Mixed Asset Funds</c:v>
                      </c:pt>
                      <c:pt idx="1">
                        <c:v>Cryptocurrency</c:v>
                      </c:pt>
                      <c:pt idx="2">
                        <c:v>Commercial Property</c:v>
                      </c:pt>
                      <c:pt idx="3">
                        <c:v>Buy to let</c:v>
                      </c:pt>
                      <c:pt idx="4">
                        <c:v>Index Funds</c:v>
                      </c:pt>
                      <c:pt idx="5">
                        <c:v>Gold / Silver</c:v>
                      </c:pt>
                      <c:pt idx="6">
                        <c:v>Stocks</c:v>
                      </c:pt>
                      <c:pt idx="7">
                        <c:v>Fixed Income bonds</c:v>
                      </c:pt>
                    </c:strCache>
                  </c:strRef>
                </c:cat>
                <c:val>
                  <c:numRef>
                    <c:extLst>
                      <c:ext uri="{02D57815-91ED-43cb-92C2-25804820EDAC}">
                        <c15:formulaRef>
                          <c15:sqref>Sheet1!$C$2:$C$9</c15:sqref>
                        </c15:formulaRef>
                      </c:ext>
                    </c:extLst>
                    <c:numCache>
                      <c:formatCode>General</c:formatCode>
                      <c:ptCount val="8"/>
                    </c:numCache>
                  </c:numRef>
                </c:val>
                <c:extLst>
                  <c:ext xmlns:c16="http://schemas.microsoft.com/office/drawing/2014/chart" uri="{C3380CC4-5D6E-409C-BE32-E72D297353CC}">
                    <c16:uniqueId val="{00000001-AD48-406C-B9B4-82F1ACEFB403}"/>
                  </c:ext>
                </c:extLst>
              </c15:ser>
            </c15:filteredBarSeries>
            <c15:filteredBarSeries>
              <c15:ser>
                <c:idx val="2"/>
                <c:order val="2"/>
                <c:tx>
                  <c:strRef>
                    <c:extLst>
                      <c:ext xmlns:c15="http://schemas.microsoft.com/office/drawing/2012/chart" uri="{02D57815-91ED-43cb-92C2-25804820EDAC}">
                        <c15:formulaRef>
                          <c15:sqref>Sheet1!$D$1</c15:sqref>
                        </c15:formulaRef>
                      </c:ext>
                    </c:extLst>
                    <c:strCache>
                      <c:ptCount val="1"/>
                      <c:pt idx="0">
                        <c:v>Column3</c:v>
                      </c:pt>
                    </c:strCache>
                  </c:strRef>
                </c:tx>
                <c:spPr>
                  <a:solidFill>
                    <a:schemeClr val="accent3"/>
                  </a:solidFill>
                  <a:ln>
                    <a:noFill/>
                  </a:ln>
                  <a:effectLst/>
                </c:spPr>
                <c:invertIfNegative val="0"/>
                <c:cat>
                  <c:strRef>
                    <c:extLst>
                      <c:ext xmlns:c15="http://schemas.microsoft.com/office/drawing/2012/chart" uri="{02D57815-91ED-43cb-92C2-25804820EDAC}">
                        <c15:formulaRef>
                          <c15:sqref>Sheet1!$A$2:$A$9</c15:sqref>
                        </c15:formulaRef>
                      </c:ext>
                    </c:extLst>
                    <c:strCache>
                      <c:ptCount val="8"/>
                      <c:pt idx="0">
                        <c:v>Mixed Asset Funds</c:v>
                      </c:pt>
                      <c:pt idx="1">
                        <c:v>Cryptocurrency</c:v>
                      </c:pt>
                      <c:pt idx="2">
                        <c:v>Commercial Property</c:v>
                      </c:pt>
                      <c:pt idx="3">
                        <c:v>Buy to let</c:v>
                      </c:pt>
                      <c:pt idx="4">
                        <c:v>Index Funds</c:v>
                      </c:pt>
                      <c:pt idx="5">
                        <c:v>Gold / Silver</c:v>
                      </c:pt>
                      <c:pt idx="6">
                        <c:v>Stocks</c:v>
                      </c:pt>
                      <c:pt idx="7">
                        <c:v>Fixed Income bonds</c:v>
                      </c:pt>
                    </c:strCache>
                  </c:strRef>
                </c:cat>
                <c:val>
                  <c:numRef>
                    <c:extLst>
                      <c:ext xmlns:c15="http://schemas.microsoft.com/office/drawing/2012/chart" uri="{02D57815-91ED-43cb-92C2-25804820EDAC}">
                        <c15:formulaRef>
                          <c15:sqref>Sheet1!$D$2:$D$9</c15:sqref>
                        </c15:formulaRef>
                      </c:ext>
                    </c:extLst>
                    <c:numCache>
                      <c:formatCode>General</c:formatCode>
                      <c:ptCount val="8"/>
                    </c:numCache>
                  </c:numRef>
                </c:val>
                <c:extLst>
                  <c:ext xmlns:c16="http://schemas.microsoft.com/office/drawing/2014/chart" uri="{C3380CC4-5D6E-409C-BE32-E72D297353CC}">
                    <c16:uniqueId val="{00000002-AD48-406C-B9B4-82F1ACEFB403}"/>
                  </c:ext>
                </c:extLst>
              </c15:ser>
            </c15:filteredBarSeries>
          </c:ext>
        </c:extLst>
      </c:barChart>
      <c:catAx>
        <c:axId val="6785023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63438480"/>
        <c:crosses val="autoZero"/>
        <c:auto val="1"/>
        <c:lblAlgn val="ctr"/>
        <c:lblOffset val="100"/>
        <c:noMultiLvlLbl val="0"/>
      </c:catAx>
      <c:valAx>
        <c:axId val="4634384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85023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52151"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8938825" y="1986347"/>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631210" y="-12749"/>
            <a:ext cx="7994150" cy="10284779"/>
            <a:chOff x="0" y="0"/>
            <a:chExt cx="28660509" cy="36872837"/>
          </a:xfrm>
        </p:grpSpPr>
        <p:sp>
          <p:nvSpPr>
            <p:cNvPr id="9" name="Freeform 9"/>
            <p:cNvSpPr/>
            <p:nvPr/>
          </p:nvSpPr>
          <p:spPr>
            <a:xfrm>
              <a:off x="0" y="0"/>
              <a:ext cx="28660471" cy="36872800"/>
            </a:xfrm>
            <a:custGeom>
              <a:avLst/>
              <a:gdLst/>
              <a:ahLst/>
              <a:cxnLst/>
              <a:rect l="l" t="t" r="r" b="b"/>
              <a:pathLst>
                <a:path w="28660471" h="36872800">
                  <a:moveTo>
                    <a:pt x="10548366" y="0"/>
                  </a:moveTo>
                  <a:lnTo>
                    <a:pt x="0" y="18426303"/>
                  </a:lnTo>
                  <a:lnTo>
                    <a:pt x="10765790" y="36872800"/>
                  </a:lnTo>
                  <a:lnTo>
                    <a:pt x="28660471" y="36872800"/>
                  </a:lnTo>
                  <a:lnTo>
                    <a:pt x="28660471" y="0"/>
                  </a:lnTo>
                  <a:close/>
                </a:path>
              </a:pathLst>
            </a:custGeom>
            <a:blipFill>
              <a:blip r:embed="rId2"/>
              <a:stretch>
                <a:fillRect l="-116488" r="-1812" b="-13262"/>
              </a:stretch>
            </a:blipFill>
          </p:spPr>
        </p:sp>
      </p:grpSp>
      <p:grpSp>
        <p:nvGrpSpPr>
          <p:cNvPr id="10" name="Group 10"/>
          <p:cNvGrpSpPr/>
          <p:nvPr/>
        </p:nvGrpSpPr>
        <p:grpSpPr>
          <a:xfrm rot="7184283">
            <a:off x="7238105" y="782527"/>
            <a:ext cx="9953433" cy="1249084"/>
            <a:chOff x="0" y="0"/>
            <a:chExt cx="2833881" cy="355632"/>
          </a:xfrm>
        </p:grpSpPr>
        <p:sp>
          <p:nvSpPr>
            <p:cNvPr id="11" name="Freeform 11"/>
            <p:cNvSpPr/>
            <p:nvPr/>
          </p:nvSpPr>
          <p:spPr>
            <a:xfrm>
              <a:off x="0" y="0"/>
              <a:ext cx="2833881" cy="355632"/>
            </a:xfrm>
            <a:custGeom>
              <a:avLst/>
              <a:gdLst/>
              <a:ahLst/>
              <a:cxnLst/>
              <a:rect l="l" t="t" r="r" b="b"/>
              <a:pathLst>
                <a:path w="2833881" h="355632">
                  <a:moveTo>
                    <a:pt x="203200" y="0"/>
                  </a:moveTo>
                  <a:lnTo>
                    <a:pt x="2833881" y="0"/>
                  </a:lnTo>
                  <a:lnTo>
                    <a:pt x="2630681" y="355632"/>
                  </a:lnTo>
                  <a:lnTo>
                    <a:pt x="0" y="355632"/>
                  </a:lnTo>
                  <a:lnTo>
                    <a:pt x="203200" y="0"/>
                  </a:lnTo>
                  <a:close/>
                </a:path>
              </a:pathLst>
            </a:custGeom>
            <a:solidFill>
              <a:srgbClr val="C41621"/>
            </a:solidFill>
          </p:spPr>
        </p:sp>
        <p:sp>
          <p:nvSpPr>
            <p:cNvPr id="12" name="TextBox 12"/>
            <p:cNvSpPr txBox="1"/>
            <p:nvPr/>
          </p:nvSpPr>
          <p:spPr>
            <a:xfrm>
              <a:off x="101600" y="-57150"/>
              <a:ext cx="2630681" cy="41278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18450">
            <a:off x="8303412" y="5006400"/>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a:off x="8503934" y="7231855"/>
            <a:ext cx="730859" cy="639501"/>
            <a:chOff x="0" y="0"/>
            <a:chExt cx="812800" cy="711200"/>
          </a:xfrm>
        </p:grpSpPr>
        <p:sp>
          <p:nvSpPr>
            <p:cNvPr id="15" name="Freeform 15"/>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16" name="TextBox 16"/>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rot="-10800000">
            <a:off x="9482238" y="760097"/>
            <a:ext cx="739397" cy="646972"/>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19" name="TextBox 19"/>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9312207" y="8069938"/>
            <a:ext cx="779927" cy="682437"/>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41621"/>
            </a:solidFill>
          </p:spPr>
        </p:sp>
        <p:sp>
          <p:nvSpPr>
            <p:cNvPr id="22" name="TextBox 22"/>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3583698">
            <a:off x="5481192" y="7192940"/>
            <a:ext cx="12321043" cy="1291012"/>
            <a:chOff x="0" y="0"/>
            <a:chExt cx="3413162" cy="357635"/>
          </a:xfrm>
        </p:grpSpPr>
        <p:sp>
          <p:nvSpPr>
            <p:cNvPr id="24" name="Freeform 24"/>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25" name="TextBox 25"/>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644542" y="5840353"/>
            <a:ext cx="8207792" cy="628008"/>
            <a:chOff x="0" y="0"/>
            <a:chExt cx="4618383" cy="353369"/>
          </a:xfrm>
        </p:grpSpPr>
        <p:sp>
          <p:nvSpPr>
            <p:cNvPr id="27" name="Freeform 27"/>
            <p:cNvSpPr/>
            <p:nvPr/>
          </p:nvSpPr>
          <p:spPr>
            <a:xfrm>
              <a:off x="0" y="0"/>
              <a:ext cx="4618383" cy="353369"/>
            </a:xfrm>
            <a:custGeom>
              <a:avLst/>
              <a:gdLst/>
              <a:ahLst/>
              <a:cxnLst/>
              <a:rect l="l" t="t" r="r" b="b"/>
              <a:pathLst>
                <a:path w="4618383" h="353369">
                  <a:moveTo>
                    <a:pt x="4415183" y="0"/>
                  </a:moveTo>
                  <a:lnTo>
                    <a:pt x="0" y="0"/>
                  </a:lnTo>
                  <a:lnTo>
                    <a:pt x="203200" y="353369"/>
                  </a:lnTo>
                  <a:lnTo>
                    <a:pt x="4618383" y="353369"/>
                  </a:lnTo>
                  <a:lnTo>
                    <a:pt x="4415183" y="0"/>
                  </a:lnTo>
                  <a:close/>
                </a:path>
              </a:pathLst>
            </a:custGeom>
            <a:solidFill>
              <a:srgbClr val="C41621"/>
            </a:solidFill>
          </p:spPr>
        </p:sp>
        <p:sp>
          <p:nvSpPr>
            <p:cNvPr id="28" name="TextBox 28"/>
            <p:cNvSpPr txBox="1"/>
            <p:nvPr/>
          </p:nvSpPr>
          <p:spPr>
            <a:xfrm>
              <a:off x="101600" y="-57150"/>
              <a:ext cx="4415183" cy="410519"/>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5194700" y="5835459"/>
            <a:ext cx="833587" cy="628008"/>
            <a:chOff x="0" y="0"/>
            <a:chExt cx="472729" cy="356145"/>
          </a:xfrm>
        </p:grpSpPr>
        <p:sp>
          <p:nvSpPr>
            <p:cNvPr id="30" name="Freeform 30"/>
            <p:cNvSpPr/>
            <p:nvPr/>
          </p:nvSpPr>
          <p:spPr>
            <a:xfrm>
              <a:off x="0" y="0"/>
              <a:ext cx="472729" cy="356145"/>
            </a:xfrm>
            <a:custGeom>
              <a:avLst/>
              <a:gdLst/>
              <a:ahLst/>
              <a:cxnLst/>
              <a:rect l="l" t="t" r="r" b="b"/>
              <a:pathLst>
                <a:path w="472729" h="356145">
                  <a:moveTo>
                    <a:pt x="269529" y="0"/>
                  </a:moveTo>
                  <a:lnTo>
                    <a:pt x="0" y="0"/>
                  </a:lnTo>
                  <a:lnTo>
                    <a:pt x="203200" y="356145"/>
                  </a:lnTo>
                  <a:lnTo>
                    <a:pt x="472729" y="356145"/>
                  </a:lnTo>
                  <a:lnTo>
                    <a:pt x="269529" y="0"/>
                  </a:lnTo>
                  <a:close/>
                </a:path>
              </a:pathLst>
            </a:custGeom>
            <a:solidFill>
              <a:srgbClr val="292929"/>
            </a:solidFill>
          </p:spPr>
        </p:sp>
        <p:sp>
          <p:nvSpPr>
            <p:cNvPr id="31" name="TextBox 31"/>
            <p:cNvSpPr txBox="1"/>
            <p:nvPr/>
          </p:nvSpPr>
          <p:spPr>
            <a:xfrm>
              <a:off x="101600" y="-57150"/>
              <a:ext cx="269529" cy="413295"/>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1028700" y="910276"/>
            <a:ext cx="1498897" cy="1498897"/>
          </a:xfrm>
          <a:custGeom>
            <a:avLst/>
            <a:gdLst/>
            <a:ahLst/>
            <a:cxnLst/>
            <a:rect l="l" t="t" r="r" b="b"/>
            <a:pathLst>
              <a:path w="1498897" h="1498897">
                <a:moveTo>
                  <a:pt x="0" y="0"/>
                </a:moveTo>
                <a:lnTo>
                  <a:pt x="1498897" y="0"/>
                </a:lnTo>
                <a:lnTo>
                  <a:pt x="1498897" y="1498897"/>
                </a:lnTo>
                <a:lnTo>
                  <a:pt x="0" y="1498897"/>
                </a:lnTo>
                <a:lnTo>
                  <a:pt x="0" y="0"/>
                </a:lnTo>
                <a:close/>
              </a:path>
            </a:pathLst>
          </a:custGeom>
          <a:blipFill>
            <a:blip r:embed="rId4"/>
            <a:stretch>
              <a:fillRect/>
            </a:stretch>
          </a:blipFill>
        </p:spPr>
      </p:sp>
      <p:sp>
        <p:nvSpPr>
          <p:cNvPr id="33" name="TextBox 33"/>
          <p:cNvSpPr txBox="1"/>
          <p:nvPr/>
        </p:nvSpPr>
        <p:spPr>
          <a:xfrm>
            <a:off x="1059755" y="4020696"/>
            <a:ext cx="6950000" cy="1191625"/>
          </a:xfrm>
          <a:prstGeom prst="rect">
            <a:avLst/>
          </a:prstGeom>
        </p:spPr>
        <p:txBody>
          <a:bodyPr lIns="0" tIns="0" rIns="0" bIns="0" rtlCol="0" anchor="t">
            <a:spAutoFit/>
          </a:bodyPr>
          <a:lstStyle/>
          <a:p>
            <a:pPr>
              <a:lnSpc>
                <a:spcPts val="8714"/>
              </a:lnSpc>
            </a:pPr>
            <a:r>
              <a:rPr lang="en-US" sz="7644" dirty="0">
                <a:solidFill>
                  <a:srgbClr val="000000"/>
                </a:solidFill>
                <a:latin typeface="Poppins Bold"/>
              </a:rPr>
              <a:t>FINIMIZE</a:t>
            </a:r>
          </a:p>
        </p:txBody>
      </p:sp>
      <p:sp>
        <p:nvSpPr>
          <p:cNvPr id="34" name="TextBox 34"/>
          <p:cNvSpPr txBox="1"/>
          <p:nvPr/>
        </p:nvSpPr>
        <p:spPr>
          <a:xfrm>
            <a:off x="1028700" y="5929887"/>
            <a:ext cx="3931563" cy="429578"/>
          </a:xfrm>
          <a:prstGeom prst="rect">
            <a:avLst/>
          </a:prstGeom>
        </p:spPr>
        <p:txBody>
          <a:bodyPr lIns="0" tIns="0" rIns="0" bIns="0" rtlCol="0" anchor="t">
            <a:spAutoFit/>
          </a:bodyPr>
          <a:lstStyle/>
          <a:p>
            <a:pPr>
              <a:lnSpc>
                <a:spcPts val="3177"/>
              </a:lnSpc>
            </a:pPr>
            <a:r>
              <a:rPr lang="en-US" sz="2787" spc="119" dirty="0">
                <a:solidFill>
                  <a:srgbClr val="FFFFFF"/>
                </a:solidFill>
                <a:latin typeface="Poppins Semi-Bold"/>
              </a:rPr>
              <a:t>Presentation - 2023</a:t>
            </a:r>
          </a:p>
        </p:txBody>
      </p:sp>
      <p:sp>
        <p:nvSpPr>
          <p:cNvPr id="35" name="TextBox 35"/>
          <p:cNvSpPr txBox="1"/>
          <p:nvPr/>
        </p:nvSpPr>
        <p:spPr>
          <a:xfrm>
            <a:off x="1028700" y="5082015"/>
            <a:ext cx="6762104" cy="430669"/>
          </a:xfrm>
          <a:prstGeom prst="rect">
            <a:avLst/>
          </a:prstGeom>
        </p:spPr>
        <p:txBody>
          <a:bodyPr lIns="0" tIns="0" rIns="0" bIns="0" rtlCol="0" anchor="t">
            <a:spAutoFit/>
          </a:bodyPr>
          <a:lstStyle/>
          <a:p>
            <a:pPr algn="ctr">
              <a:lnSpc>
                <a:spcPts val="3558"/>
              </a:lnSpc>
            </a:pPr>
            <a:r>
              <a:rPr lang="en-US" sz="2541" dirty="0">
                <a:solidFill>
                  <a:srgbClr val="000000"/>
                </a:solidFill>
                <a:latin typeface="Canva Sans Bold"/>
              </a:rPr>
              <a:t>Simplify Finance And Empower Individuals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3945" y="1028700"/>
            <a:ext cx="1620109" cy="108284"/>
            <a:chOff x="0" y="0"/>
            <a:chExt cx="2709186" cy="181075"/>
          </a:xfrm>
        </p:grpSpPr>
        <p:sp>
          <p:nvSpPr>
            <p:cNvPr id="3" name="Freeform 3"/>
            <p:cNvSpPr/>
            <p:nvPr/>
          </p:nvSpPr>
          <p:spPr>
            <a:xfrm>
              <a:off x="0" y="0"/>
              <a:ext cx="2709185" cy="181075"/>
            </a:xfrm>
            <a:custGeom>
              <a:avLst/>
              <a:gdLst/>
              <a:ahLst/>
              <a:cxnLst/>
              <a:rect l="l" t="t" r="r" b="b"/>
              <a:pathLst>
                <a:path w="2709185" h="181075">
                  <a:moveTo>
                    <a:pt x="0" y="0"/>
                  </a:moveTo>
                  <a:lnTo>
                    <a:pt x="2709185" y="0"/>
                  </a:lnTo>
                  <a:lnTo>
                    <a:pt x="2709185" y="181075"/>
                  </a:lnTo>
                  <a:lnTo>
                    <a:pt x="0" y="181075"/>
                  </a:lnTo>
                  <a:close/>
                </a:path>
              </a:pathLst>
            </a:custGeom>
            <a:solidFill>
              <a:srgbClr val="004A98"/>
            </a:solidFill>
          </p:spPr>
        </p:sp>
      </p:grpSp>
      <p:sp>
        <p:nvSpPr>
          <p:cNvPr id="4" name="Freeform 4"/>
          <p:cNvSpPr/>
          <p:nvPr/>
        </p:nvSpPr>
        <p:spPr>
          <a:xfrm rot="3202056">
            <a:off x="6162078" y="3326986"/>
            <a:ext cx="5963844" cy="5931314"/>
          </a:xfrm>
          <a:custGeom>
            <a:avLst/>
            <a:gdLst/>
            <a:ahLst/>
            <a:cxnLst/>
            <a:rect l="l" t="t" r="r" b="b"/>
            <a:pathLst>
              <a:path w="5963844" h="5931314">
                <a:moveTo>
                  <a:pt x="0" y="0"/>
                </a:moveTo>
                <a:lnTo>
                  <a:pt x="5963844" y="0"/>
                </a:lnTo>
                <a:lnTo>
                  <a:pt x="5963844" y="5931314"/>
                </a:lnTo>
                <a:lnTo>
                  <a:pt x="0" y="59313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4786983" y="1396177"/>
            <a:ext cx="8714033" cy="1567616"/>
          </a:xfrm>
          <a:prstGeom prst="rect">
            <a:avLst/>
          </a:prstGeom>
        </p:spPr>
        <p:txBody>
          <a:bodyPr lIns="0" tIns="0" rIns="0" bIns="0" rtlCol="0" anchor="t">
            <a:spAutoFit/>
          </a:bodyPr>
          <a:lstStyle/>
          <a:p>
            <a:pPr algn="ctr">
              <a:lnSpc>
                <a:spcPts val="6089"/>
              </a:lnSpc>
            </a:pPr>
            <a:r>
              <a:rPr lang="en-US" sz="5799" dirty="0">
                <a:solidFill>
                  <a:srgbClr val="000000"/>
                </a:solidFill>
                <a:latin typeface="Arial Black" panose="020B0A04020102020204" pitchFamily="34" charset="0"/>
              </a:rPr>
              <a:t>SWOT </a:t>
            </a:r>
          </a:p>
          <a:p>
            <a:pPr algn="ctr">
              <a:lnSpc>
                <a:spcPts val="6089"/>
              </a:lnSpc>
            </a:pPr>
            <a:r>
              <a:rPr lang="en-US" sz="5799" dirty="0">
                <a:solidFill>
                  <a:srgbClr val="000000"/>
                </a:solidFill>
                <a:latin typeface="Arial Black" panose="020B0A04020102020204" pitchFamily="34" charset="0"/>
              </a:rPr>
              <a:t>ANALYSIS</a:t>
            </a:r>
          </a:p>
        </p:txBody>
      </p:sp>
      <p:sp>
        <p:nvSpPr>
          <p:cNvPr id="6" name="TextBox 6"/>
          <p:cNvSpPr txBox="1"/>
          <p:nvPr/>
        </p:nvSpPr>
        <p:spPr>
          <a:xfrm>
            <a:off x="1050381" y="1797682"/>
            <a:ext cx="4688181" cy="3345818"/>
          </a:xfrm>
          <a:prstGeom prst="rect">
            <a:avLst/>
          </a:prstGeom>
        </p:spPr>
        <p:txBody>
          <a:bodyPr lIns="0" tIns="0" rIns="0" bIns="0" rtlCol="0" anchor="t">
            <a:spAutoFit/>
          </a:bodyPr>
          <a:lstStyle/>
          <a:p>
            <a:pPr marL="376239" lvl="1" indent="-188120">
              <a:lnSpc>
                <a:spcPts val="2439"/>
              </a:lnSpc>
              <a:buFont typeface="Arial"/>
              <a:buChar char="•"/>
            </a:pPr>
            <a:r>
              <a:rPr lang="en-US" sz="1742" dirty="0">
                <a:solidFill>
                  <a:srgbClr val="000000"/>
                </a:solidFill>
                <a:latin typeface="IBM Plex Sans"/>
              </a:rPr>
              <a:t>Educational Platform: Provides easily digestible financial information, aiding in financial literacy.</a:t>
            </a:r>
          </a:p>
          <a:p>
            <a:pPr marL="376239" lvl="1" indent="-188120">
              <a:lnSpc>
                <a:spcPts val="2439"/>
              </a:lnSpc>
              <a:buFont typeface="Arial"/>
              <a:buChar char="•"/>
            </a:pPr>
            <a:r>
              <a:rPr lang="en-US" sz="1742" dirty="0">
                <a:solidFill>
                  <a:srgbClr val="000000"/>
                </a:solidFill>
                <a:latin typeface="IBM Plex Sans"/>
              </a:rPr>
              <a:t>ser Base: Boasts a large community of over 1 million users, indicating strong user engagement.</a:t>
            </a:r>
          </a:p>
          <a:p>
            <a:pPr marL="376239" lvl="1" indent="-188120">
              <a:lnSpc>
                <a:spcPts val="2439"/>
              </a:lnSpc>
              <a:buFont typeface="Arial"/>
              <a:buChar char="•"/>
            </a:pPr>
            <a:r>
              <a:rPr lang="en-US" sz="1742" dirty="0">
                <a:solidFill>
                  <a:srgbClr val="000000"/>
                </a:solidFill>
                <a:latin typeface="IBM Plex Sans"/>
              </a:rPr>
              <a:t>Expert Insights: Offers insights from top analysts, enhancing credibility and quality of information.</a:t>
            </a:r>
          </a:p>
          <a:p>
            <a:pPr marL="376239" lvl="1" indent="-188120">
              <a:lnSpc>
                <a:spcPts val="2439"/>
              </a:lnSpc>
              <a:buFont typeface="Arial"/>
              <a:buChar char="•"/>
            </a:pPr>
            <a:r>
              <a:rPr lang="en-US" sz="1742" dirty="0">
                <a:solidFill>
                  <a:srgbClr val="000000"/>
                </a:solidFill>
                <a:latin typeface="IBM Plex Sans"/>
              </a:rPr>
              <a:t>Partnerships: Collaboration with 250 partners, expanding reach and resources.</a:t>
            </a:r>
          </a:p>
        </p:txBody>
      </p:sp>
      <p:sp>
        <p:nvSpPr>
          <p:cNvPr id="7" name="TextBox 7"/>
          <p:cNvSpPr txBox="1"/>
          <p:nvPr/>
        </p:nvSpPr>
        <p:spPr>
          <a:xfrm>
            <a:off x="1050381" y="1270334"/>
            <a:ext cx="3992773" cy="257735"/>
          </a:xfrm>
          <a:prstGeom prst="rect">
            <a:avLst/>
          </a:prstGeom>
        </p:spPr>
        <p:txBody>
          <a:bodyPr lIns="0" tIns="0" rIns="0" bIns="0" rtlCol="0" anchor="t">
            <a:spAutoFit/>
          </a:bodyPr>
          <a:lstStyle/>
          <a:p>
            <a:pPr>
              <a:lnSpc>
                <a:spcPts val="1689"/>
              </a:lnSpc>
            </a:pPr>
            <a:r>
              <a:rPr lang="en-US" sz="2599" dirty="0">
                <a:solidFill>
                  <a:srgbClr val="004A98"/>
                </a:solidFill>
                <a:latin typeface="Arial Black" panose="020B0A04020102020204" pitchFamily="34" charset="0"/>
              </a:rPr>
              <a:t>STRENGHTS</a:t>
            </a:r>
          </a:p>
        </p:txBody>
      </p:sp>
      <p:sp>
        <p:nvSpPr>
          <p:cNvPr id="8" name="TextBox 8"/>
          <p:cNvSpPr txBox="1"/>
          <p:nvPr/>
        </p:nvSpPr>
        <p:spPr>
          <a:xfrm>
            <a:off x="634745" y="6551578"/>
            <a:ext cx="4824046" cy="3496048"/>
          </a:xfrm>
          <a:prstGeom prst="rect">
            <a:avLst/>
          </a:prstGeom>
        </p:spPr>
        <p:txBody>
          <a:bodyPr lIns="0" tIns="0" rIns="0" bIns="0" rtlCol="0" anchor="t">
            <a:spAutoFit/>
          </a:bodyPr>
          <a:lstStyle/>
          <a:p>
            <a:pPr marL="475017" lvl="1" indent="-237508">
              <a:lnSpc>
                <a:spcPts val="3080"/>
              </a:lnSpc>
              <a:buFont typeface="Arial"/>
              <a:buChar char="•"/>
            </a:pPr>
            <a:r>
              <a:rPr lang="en-US" sz="2200" dirty="0">
                <a:solidFill>
                  <a:srgbClr val="000000"/>
                </a:solidFill>
                <a:latin typeface="IBM Plex Sans"/>
              </a:rPr>
              <a:t>Expansion: Scope for global expansion to reach a broader audience.</a:t>
            </a:r>
          </a:p>
          <a:p>
            <a:pPr marL="475017" lvl="1" indent="-237508">
              <a:lnSpc>
                <a:spcPts val="3080"/>
              </a:lnSpc>
              <a:buFont typeface="Arial"/>
              <a:buChar char="•"/>
            </a:pPr>
            <a:r>
              <a:rPr lang="en-US" sz="2200" dirty="0">
                <a:solidFill>
                  <a:srgbClr val="000000"/>
                </a:solidFill>
                <a:latin typeface="IBM Plex Sans Bold"/>
              </a:rPr>
              <a:t>Diversification: Introducing new features, services, or content to attract and retain users.</a:t>
            </a:r>
          </a:p>
          <a:p>
            <a:pPr marL="475017" lvl="1" indent="-237508">
              <a:lnSpc>
                <a:spcPts val="3080"/>
              </a:lnSpc>
              <a:buFont typeface="Arial"/>
              <a:buChar char="•"/>
            </a:pPr>
            <a:r>
              <a:rPr lang="en-US" sz="2200" dirty="0">
                <a:solidFill>
                  <a:srgbClr val="000000"/>
                </a:solidFill>
                <a:latin typeface="IBM Plex Sans"/>
              </a:rPr>
              <a:t>Market Growth: Rising interest in personal finance and investing presents</a:t>
            </a:r>
          </a:p>
        </p:txBody>
      </p:sp>
      <p:sp>
        <p:nvSpPr>
          <p:cNvPr id="9" name="TextBox 9"/>
          <p:cNvSpPr txBox="1"/>
          <p:nvPr/>
        </p:nvSpPr>
        <p:spPr>
          <a:xfrm>
            <a:off x="1075208" y="6280520"/>
            <a:ext cx="3494025" cy="257735"/>
          </a:xfrm>
          <a:prstGeom prst="rect">
            <a:avLst/>
          </a:prstGeom>
        </p:spPr>
        <p:txBody>
          <a:bodyPr lIns="0" tIns="0" rIns="0" bIns="0" rtlCol="0" anchor="t">
            <a:spAutoFit/>
          </a:bodyPr>
          <a:lstStyle/>
          <a:p>
            <a:pPr>
              <a:lnSpc>
                <a:spcPts val="1689"/>
              </a:lnSpc>
            </a:pPr>
            <a:r>
              <a:rPr lang="en-US" sz="2599">
                <a:solidFill>
                  <a:srgbClr val="004A98"/>
                </a:solidFill>
                <a:latin typeface="Arial Black" panose="020B0A04020102020204" pitchFamily="34" charset="0"/>
              </a:rPr>
              <a:t>OPPORTUNITIES</a:t>
            </a:r>
          </a:p>
        </p:txBody>
      </p:sp>
      <p:sp>
        <p:nvSpPr>
          <p:cNvPr id="10" name="TextBox 10"/>
          <p:cNvSpPr txBox="1"/>
          <p:nvPr/>
        </p:nvSpPr>
        <p:spPr>
          <a:xfrm>
            <a:off x="12352127" y="1631596"/>
            <a:ext cx="4907173" cy="4276899"/>
          </a:xfrm>
          <a:prstGeom prst="rect">
            <a:avLst/>
          </a:prstGeom>
        </p:spPr>
        <p:txBody>
          <a:bodyPr lIns="0" tIns="0" rIns="0" bIns="0" rtlCol="0" anchor="t">
            <a:spAutoFit/>
          </a:bodyPr>
          <a:lstStyle/>
          <a:p>
            <a:pPr marL="475017" lvl="1" indent="-237508" algn="just">
              <a:lnSpc>
                <a:spcPts val="3080"/>
              </a:lnSpc>
              <a:buFont typeface="Arial"/>
              <a:buChar char="•"/>
            </a:pPr>
            <a:r>
              <a:rPr lang="en-US" sz="2200" dirty="0">
                <a:solidFill>
                  <a:srgbClr val="000000"/>
                </a:solidFill>
                <a:latin typeface="IBM Plex Sans"/>
              </a:rPr>
              <a:t>Dependency on User Engagement: Relies on sustained user interest and engagement for continued success.</a:t>
            </a:r>
          </a:p>
          <a:p>
            <a:pPr marL="475017" lvl="1" indent="-237508" algn="just">
              <a:lnSpc>
                <a:spcPts val="3080"/>
              </a:lnSpc>
              <a:buFont typeface="Arial"/>
              <a:buChar char="•"/>
            </a:pPr>
            <a:r>
              <a:rPr lang="en-US" sz="2200" dirty="0">
                <a:solidFill>
                  <a:srgbClr val="000000"/>
                </a:solidFill>
                <a:latin typeface="IBM Plex Sans"/>
              </a:rPr>
              <a:t>Competition: Faces competition from other financial platforms or traditional financial institutions.</a:t>
            </a:r>
          </a:p>
          <a:p>
            <a:pPr marL="475017" lvl="1" indent="-237508" algn="just">
              <a:lnSpc>
                <a:spcPts val="3080"/>
              </a:lnSpc>
              <a:buFont typeface="Arial"/>
              <a:buChar char="•"/>
            </a:pPr>
            <a:r>
              <a:rPr lang="en-US" sz="2200" dirty="0">
                <a:solidFill>
                  <a:srgbClr val="000000"/>
                </a:solidFill>
                <a:latin typeface="IBM Plex Sans Bold"/>
              </a:rPr>
              <a:t>Subscription Model: Revenue is heavily reliant on premium subscriptions, potentially limiting a wider user base.</a:t>
            </a:r>
          </a:p>
        </p:txBody>
      </p:sp>
      <p:sp>
        <p:nvSpPr>
          <p:cNvPr id="11" name="TextBox 11"/>
          <p:cNvSpPr txBox="1"/>
          <p:nvPr/>
        </p:nvSpPr>
        <p:spPr>
          <a:xfrm>
            <a:off x="12868942" y="1216192"/>
            <a:ext cx="2977194" cy="257735"/>
          </a:xfrm>
          <a:prstGeom prst="rect">
            <a:avLst/>
          </a:prstGeom>
        </p:spPr>
        <p:txBody>
          <a:bodyPr lIns="0" tIns="0" rIns="0" bIns="0" rtlCol="0" anchor="t">
            <a:spAutoFit/>
          </a:bodyPr>
          <a:lstStyle/>
          <a:p>
            <a:pPr>
              <a:lnSpc>
                <a:spcPts val="1689"/>
              </a:lnSpc>
            </a:pPr>
            <a:r>
              <a:rPr lang="en-US" sz="2599" dirty="0">
                <a:solidFill>
                  <a:srgbClr val="004A98"/>
                </a:solidFill>
                <a:latin typeface="Arial Black" panose="020B0A04020102020204" pitchFamily="34" charset="0"/>
              </a:rPr>
              <a:t>WEAKNESS</a:t>
            </a:r>
          </a:p>
        </p:txBody>
      </p:sp>
      <p:sp>
        <p:nvSpPr>
          <p:cNvPr id="12" name="TextBox 12"/>
          <p:cNvSpPr txBox="1"/>
          <p:nvPr/>
        </p:nvSpPr>
        <p:spPr>
          <a:xfrm>
            <a:off x="12809327" y="6845653"/>
            <a:ext cx="5196809" cy="3135129"/>
          </a:xfrm>
          <a:prstGeom prst="rect">
            <a:avLst/>
          </a:prstGeom>
        </p:spPr>
        <p:txBody>
          <a:bodyPr lIns="0" tIns="0" rIns="0" bIns="0" rtlCol="0" anchor="t">
            <a:spAutoFit/>
          </a:bodyPr>
          <a:lstStyle/>
          <a:p>
            <a:pPr marL="388659" lvl="1" indent="-194329" algn="just">
              <a:lnSpc>
                <a:spcPts val="2520"/>
              </a:lnSpc>
              <a:buFont typeface="Arial"/>
              <a:buChar char="•"/>
            </a:pPr>
            <a:r>
              <a:rPr lang="en-US" sz="1800">
                <a:solidFill>
                  <a:srgbClr val="000000"/>
                </a:solidFill>
                <a:latin typeface="IBM Plex Sans"/>
              </a:rPr>
              <a:t>Market Volatility: Economic fluctuations could impact user engagement and investment decisions.</a:t>
            </a:r>
          </a:p>
          <a:p>
            <a:pPr marL="388659" lvl="1" indent="-194329" algn="just">
              <a:lnSpc>
                <a:spcPts val="2520"/>
              </a:lnSpc>
              <a:buFont typeface="Arial"/>
              <a:buChar char="•"/>
            </a:pPr>
            <a:r>
              <a:rPr lang="en-US" sz="1800">
                <a:solidFill>
                  <a:srgbClr val="000000"/>
                </a:solidFill>
                <a:latin typeface="IBM Plex Sans"/>
              </a:rPr>
              <a:t>Regulatory Changes: Changes in financial regulations or compliance requirements could affect operations.</a:t>
            </a:r>
          </a:p>
          <a:p>
            <a:pPr marL="388659" lvl="1" indent="-194329" algn="just">
              <a:lnSpc>
                <a:spcPts val="2520"/>
              </a:lnSpc>
              <a:buFont typeface="Arial"/>
              <a:buChar char="•"/>
            </a:pPr>
            <a:r>
              <a:rPr lang="en-US" sz="1800">
                <a:solidFill>
                  <a:srgbClr val="000000"/>
                </a:solidFill>
                <a:latin typeface="IBM Plex Sans"/>
              </a:rPr>
              <a:t>Cybersecurity Risks: Potential cybersecurity threats or data breaches may damage trust and user retention.</a:t>
            </a:r>
          </a:p>
          <a:p>
            <a:pPr algn="just">
              <a:lnSpc>
                <a:spcPts val="2520"/>
              </a:lnSpc>
            </a:pPr>
            <a:endParaRPr lang="en-US" sz="1800">
              <a:solidFill>
                <a:srgbClr val="000000"/>
              </a:solidFill>
              <a:latin typeface="IBM Plex Sans"/>
            </a:endParaRPr>
          </a:p>
        </p:txBody>
      </p:sp>
      <p:sp>
        <p:nvSpPr>
          <p:cNvPr id="13" name="TextBox 13"/>
          <p:cNvSpPr txBox="1"/>
          <p:nvPr/>
        </p:nvSpPr>
        <p:spPr>
          <a:xfrm>
            <a:off x="10523225" y="6425993"/>
            <a:ext cx="3657804" cy="257735"/>
          </a:xfrm>
          <a:prstGeom prst="rect">
            <a:avLst/>
          </a:prstGeom>
        </p:spPr>
        <p:txBody>
          <a:bodyPr lIns="0" tIns="0" rIns="0" bIns="0" rtlCol="0" anchor="t">
            <a:spAutoFit/>
          </a:bodyPr>
          <a:lstStyle/>
          <a:p>
            <a:pPr algn="r">
              <a:lnSpc>
                <a:spcPts val="1689"/>
              </a:lnSpc>
            </a:pPr>
            <a:r>
              <a:rPr lang="en-US" sz="2599" dirty="0">
                <a:solidFill>
                  <a:srgbClr val="004A98"/>
                </a:solidFill>
                <a:latin typeface="Arial Black" panose="020B0A04020102020204" pitchFamily="34" charset="0"/>
              </a:rPr>
              <a:t>THREATS</a:t>
            </a:r>
          </a:p>
        </p:txBody>
      </p:sp>
      <p:sp>
        <p:nvSpPr>
          <p:cNvPr id="14" name="Freeform 14"/>
          <p:cNvSpPr/>
          <p:nvPr/>
        </p:nvSpPr>
        <p:spPr>
          <a:xfrm>
            <a:off x="8282123" y="5430766"/>
            <a:ext cx="1723755" cy="1723755"/>
          </a:xfrm>
          <a:custGeom>
            <a:avLst/>
            <a:gdLst/>
            <a:ahLst/>
            <a:cxnLst/>
            <a:rect l="l" t="t" r="r" b="b"/>
            <a:pathLst>
              <a:path w="1723755" h="1723755">
                <a:moveTo>
                  <a:pt x="0" y="0"/>
                </a:moveTo>
                <a:lnTo>
                  <a:pt x="1723754" y="0"/>
                </a:lnTo>
                <a:lnTo>
                  <a:pt x="1723754" y="1723754"/>
                </a:lnTo>
                <a:lnTo>
                  <a:pt x="0" y="1723754"/>
                </a:lnTo>
                <a:lnTo>
                  <a:pt x="0" y="0"/>
                </a:lnTo>
                <a:close/>
              </a:path>
            </a:pathLst>
          </a:custGeom>
          <a:blipFill>
            <a:blip r:embed="rId4"/>
            <a:stretch>
              <a:fillRect/>
            </a:stretch>
          </a:blipFill>
        </p:spPr>
      </p:sp>
    </p:spTree>
  </p:cSld>
  <p:clrMapOvr>
    <a:masterClrMapping/>
  </p:clrMapOvr>
  <p:transition spd="med">
    <p:cover dir="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54381" y="1028700"/>
            <a:ext cx="16594398" cy="8163571"/>
          </a:xfrm>
          <a:custGeom>
            <a:avLst/>
            <a:gdLst/>
            <a:ahLst/>
            <a:cxnLst/>
            <a:rect l="l" t="t" r="r" b="b"/>
            <a:pathLst>
              <a:path w="16594398" h="8163571">
                <a:moveTo>
                  <a:pt x="0" y="0"/>
                </a:moveTo>
                <a:lnTo>
                  <a:pt x="16594397" y="0"/>
                </a:lnTo>
                <a:lnTo>
                  <a:pt x="16594397" y="8163571"/>
                </a:lnTo>
                <a:lnTo>
                  <a:pt x="0" y="8163571"/>
                </a:lnTo>
                <a:lnTo>
                  <a:pt x="0" y="0"/>
                </a:lnTo>
                <a:close/>
              </a:path>
            </a:pathLst>
          </a:custGeom>
          <a:blipFill>
            <a:blip r:embed="rId2"/>
            <a:stretch>
              <a:fillRect t="-12656" r="-1113" b="-1802"/>
            </a:stretch>
          </a:blipFill>
        </p:spPr>
      </p:sp>
    </p:spTree>
  </p:cSld>
  <p:clrMapOvr>
    <a:masterClrMapping/>
  </p:clrMapOvr>
  <p:transition spd="med">
    <p:cover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8371" y="1525782"/>
            <a:ext cx="10723081" cy="7140186"/>
          </a:xfrm>
          <a:prstGeom prst="rect">
            <a:avLst/>
          </a:prstGeom>
        </p:spPr>
        <p:txBody>
          <a:bodyPr lIns="0" tIns="0" rIns="0" bIns="0" rtlCol="0" anchor="t">
            <a:spAutoFit/>
          </a:bodyPr>
          <a:lstStyle/>
          <a:p>
            <a:pPr>
              <a:lnSpc>
                <a:spcPts val="4370"/>
              </a:lnSpc>
              <a:spcBef>
                <a:spcPct val="0"/>
              </a:spcBef>
            </a:pPr>
            <a:r>
              <a:rPr lang="en-US" sz="3121" dirty="0">
                <a:solidFill>
                  <a:srgbClr val="000000"/>
                </a:solidFill>
                <a:latin typeface="Poppins"/>
              </a:rPr>
              <a:t>we are Targeting the product development in </a:t>
            </a:r>
            <a:r>
              <a:rPr lang="en-US" sz="3121" dirty="0" err="1">
                <a:solidFill>
                  <a:srgbClr val="000000"/>
                </a:solidFill>
                <a:latin typeface="Poppins"/>
              </a:rPr>
              <a:t>ansoff</a:t>
            </a:r>
            <a:r>
              <a:rPr lang="en-US" sz="3121" dirty="0">
                <a:solidFill>
                  <a:srgbClr val="000000"/>
                </a:solidFill>
                <a:latin typeface="Poppins"/>
              </a:rPr>
              <a:t> matrix.</a:t>
            </a:r>
          </a:p>
          <a:p>
            <a:pPr>
              <a:lnSpc>
                <a:spcPts val="4370"/>
              </a:lnSpc>
              <a:spcBef>
                <a:spcPct val="0"/>
              </a:spcBef>
            </a:pPr>
            <a:endParaRPr lang="en-US" sz="3121" dirty="0">
              <a:solidFill>
                <a:srgbClr val="000000"/>
              </a:solidFill>
              <a:latin typeface="Poppins"/>
            </a:endParaRPr>
          </a:p>
          <a:p>
            <a:pPr>
              <a:lnSpc>
                <a:spcPts val="4370"/>
              </a:lnSpc>
              <a:spcBef>
                <a:spcPct val="0"/>
              </a:spcBef>
            </a:pPr>
            <a:r>
              <a:rPr lang="en-US" sz="3121" dirty="0">
                <a:solidFill>
                  <a:srgbClr val="000000"/>
                </a:solidFill>
                <a:latin typeface="Poppins"/>
              </a:rPr>
              <a:t>Increasing the number of users by introducing a user dashboard where use can put in their monthly Spending, </a:t>
            </a:r>
            <a:r>
              <a:rPr lang="en-US" sz="3121" dirty="0" err="1">
                <a:solidFill>
                  <a:srgbClr val="000000"/>
                </a:solidFill>
                <a:latin typeface="Poppins"/>
              </a:rPr>
              <a:t>analyse</a:t>
            </a:r>
            <a:r>
              <a:rPr lang="en-US" sz="3121" dirty="0">
                <a:solidFill>
                  <a:srgbClr val="000000"/>
                </a:solidFill>
                <a:latin typeface="Poppins"/>
              </a:rPr>
              <a:t> it, know their financial health and efficiency, and then further decide where they can invest based on their financial health. and then seek the advice and educational insight he needs to proceed further on his investing journey.</a:t>
            </a:r>
          </a:p>
          <a:p>
            <a:pPr>
              <a:lnSpc>
                <a:spcPts val="4370"/>
              </a:lnSpc>
              <a:spcBef>
                <a:spcPct val="0"/>
              </a:spcBef>
            </a:pPr>
            <a:endParaRPr lang="en-US" sz="3121" dirty="0">
              <a:solidFill>
                <a:srgbClr val="000000"/>
              </a:solidFill>
              <a:latin typeface="Poppins"/>
            </a:endParaRPr>
          </a:p>
          <a:p>
            <a:pPr>
              <a:lnSpc>
                <a:spcPts val="4370"/>
              </a:lnSpc>
              <a:spcBef>
                <a:spcPct val="0"/>
              </a:spcBef>
            </a:pPr>
            <a:r>
              <a:rPr lang="en-US" sz="3121" dirty="0">
                <a:solidFill>
                  <a:srgbClr val="000000"/>
                </a:solidFill>
                <a:latin typeface="Poppins"/>
              </a:rPr>
              <a:t>By targeting the Average or below average income </a:t>
            </a:r>
            <a:r>
              <a:rPr lang="en-US" sz="3121" dirty="0" err="1">
                <a:solidFill>
                  <a:srgbClr val="000000"/>
                </a:solidFill>
                <a:latin typeface="Poppins"/>
              </a:rPr>
              <a:t>catergory</a:t>
            </a:r>
            <a:r>
              <a:rPr lang="en-US" sz="3121" dirty="0">
                <a:solidFill>
                  <a:srgbClr val="000000"/>
                </a:solidFill>
                <a:latin typeface="Poppins"/>
              </a:rPr>
              <a:t>  </a:t>
            </a:r>
            <a:r>
              <a:rPr lang="en-US" sz="3121" dirty="0" err="1">
                <a:solidFill>
                  <a:srgbClr val="000000"/>
                </a:solidFill>
                <a:latin typeface="Poppins"/>
              </a:rPr>
              <a:t>geeting</a:t>
            </a:r>
            <a:r>
              <a:rPr lang="en-US" sz="3121" dirty="0">
                <a:solidFill>
                  <a:srgbClr val="000000"/>
                </a:solidFill>
                <a:latin typeface="Poppins"/>
              </a:rPr>
              <a:t> more subscriptions is the goal.</a:t>
            </a:r>
          </a:p>
        </p:txBody>
      </p:sp>
      <p:sp>
        <p:nvSpPr>
          <p:cNvPr id="3" name="Freeform 3"/>
          <p:cNvSpPr/>
          <p:nvPr/>
        </p:nvSpPr>
        <p:spPr>
          <a:xfrm>
            <a:off x="12429170" y="2494303"/>
            <a:ext cx="4869586" cy="4114800"/>
          </a:xfrm>
          <a:custGeom>
            <a:avLst/>
            <a:gdLst/>
            <a:ahLst/>
            <a:cxnLst/>
            <a:rect l="l" t="t" r="r" b="b"/>
            <a:pathLst>
              <a:path w="4869586" h="4114800">
                <a:moveTo>
                  <a:pt x="0" y="0"/>
                </a:moveTo>
                <a:lnTo>
                  <a:pt x="4869585" y="0"/>
                </a:lnTo>
                <a:lnTo>
                  <a:pt x="486958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2881151" y="6810400"/>
            <a:ext cx="1982811" cy="3257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Poppins"/>
              </a:rPr>
              <a:t>existing product</a:t>
            </a:r>
          </a:p>
        </p:txBody>
      </p:sp>
      <p:sp>
        <p:nvSpPr>
          <p:cNvPr id="5" name="TextBox 5"/>
          <p:cNvSpPr txBox="1"/>
          <p:nvPr/>
        </p:nvSpPr>
        <p:spPr>
          <a:xfrm>
            <a:off x="15386047" y="6810400"/>
            <a:ext cx="1470957" cy="3257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Poppins"/>
              </a:rPr>
              <a:t>New Product</a:t>
            </a:r>
          </a:p>
        </p:txBody>
      </p:sp>
      <p:sp>
        <p:nvSpPr>
          <p:cNvPr id="6" name="TextBox 6"/>
          <p:cNvSpPr txBox="1"/>
          <p:nvPr/>
        </p:nvSpPr>
        <p:spPr>
          <a:xfrm rot="5400000">
            <a:off x="10879243" y="5343987"/>
            <a:ext cx="2204526" cy="3257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Poppins"/>
              </a:rPr>
              <a:t>existing market</a:t>
            </a:r>
          </a:p>
        </p:txBody>
      </p:sp>
      <p:sp>
        <p:nvSpPr>
          <p:cNvPr id="7" name="TextBox 7"/>
          <p:cNvSpPr txBox="1"/>
          <p:nvPr/>
        </p:nvSpPr>
        <p:spPr>
          <a:xfrm rot="5400000">
            <a:off x="10982302" y="3347153"/>
            <a:ext cx="2031405" cy="3257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Poppins"/>
              </a:rPr>
              <a:t>new market</a:t>
            </a:r>
          </a:p>
        </p:txBody>
      </p:sp>
      <p:sp>
        <p:nvSpPr>
          <p:cNvPr id="8" name="TextBox 8"/>
          <p:cNvSpPr txBox="1"/>
          <p:nvPr/>
        </p:nvSpPr>
        <p:spPr>
          <a:xfrm>
            <a:off x="12317221" y="68978"/>
            <a:ext cx="4252097" cy="509906"/>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Investment Highlights</a:t>
            </a:r>
          </a:p>
        </p:txBody>
      </p:sp>
      <p:grpSp>
        <p:nvGrpSpPr>
          <p:cNvPr id="9" name="Group 9"/>
          <p:cNvGrpSpPr/>
          <p:nvPr/>
        </p:nvGrpSpPr>
        <p:grpSpPr>
          <a:xfrm>
            <a:off x="10099467" y="0"/>
            <a:ext cx="8687605" cy="733586"/>
            <a:chOff x="0" y="0"/>
            <a:chExt cx="4239226" cy="357962"/>
          </a:xfrm>
        </p:grpSpPr>
        <p:sp>
          <p:nvSpPr>
            <p:cNvPr id="10" name="Freeform 10"/>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11" name="TextBox 11"/>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0099467" y="0"/>
            <a:ext cx="991985" cy="733586"/>
            <a:chOff x="0" y="0"/>
            <a:chExt cx="484051" cy="357962"/>
          </a:xfrm>
        </p:grpSpPr>
        <p:sp>
          <p:nvSpPr>
            <p:cNvPr id="13" name="Freeform 13"/>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14" name="TextBox 14"/>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301710" y="40275"/>
            <a:ext cx="6693843" cy="567310"/>
          </a:xfrm>
          <a:prstGeom prst="rect">
            <a:avLst/>
          </a:prstGeom>
        </p:spPr>
        <p:txBody>
          <a:bodyPr lIns="0" tIns="0" rIns="0" bIns="0" rtlCol="0" anchor="t">
            <a:spAutoFit/>
          </a:bodyPr>
          <a:lstStyle/>
          <a:p>
            <a:pPr marL="0" lvl="0" indent="0">
              <a:lnSpc>
                <a:spcPts val="4429"/>
              </a:lnSpc>
              <a:spcBef>
                <a:spcPct val="0"/>
              </a:spcBef>
            </a:pPr>
            <a:r>
              <a:rPr lang="en-US" sz="3163" dirty="0" err="1">
                <a:solidFill>
                  <a:srgbClr val="FFFFFF"/>
                </a:solidFill>
                <a:latin typeface="Poppins Bold"/>
              </a:rPr>
              <a:t>AnsOff</a:t>
            </a:r>
            <a:r>
              <a:rPr lang="en-US" sz="3163" dirty="0">
                <a:solidFill>
                  <a:srgbClr val="FFFFFF"/>
                </a:solidFill>
                <a:latin typeface="Poppins Bold"/>
              </a:rPr>
              <a:t> - Product  Development</a:t>
            </a:r>
          </a:p>
        </p:txBody>
      </p:sp>
      <p:sp>
        <p:nvSpPr>
          <p:cNvPr id="16" name="TextBox 16"/>
          <p:cNvSpPr txBox="1"/>
          <p:nvPr/>
        </p:nvSpPr>
        <p:spPr>
          <a:xfrm>
            <a:off x="15373210" y="3203008"/>
            <a:ext cx="1564432" cy="575746"/>
          </a:xfrm>
          <a:prstGeom prst="rect">
            <a:avLst/>
          </a:prstGeom>
        </p:spPr>
        <p:txBody>
          <a:bodyPr lIns="0" tIns="0" rIns="0" bIns="0" rtlCol="0" anchor="t">
            <a:spAutoFit/>
          </a:bodyPr>
          <a:lstStyle/>
          <a:p>
            <a:pPr algn="ctr">
              <a:lnSpc>
                <a:spcPts val="2380"/>
              </a:lnSpc>
            </a:pPr>
            <a:r>
              <a:rPr lang="en-US" sz="1700">
                <a:solidFill>
                  <a:srgbClr val="000000"/>
                </a:solidFill>
                <a:latin typeface="Canva Sans Bold"/>
              </a:rPr>
              <a:t>Product </a:t>
            </a:r>
          </a:p>
          <a:p>
            <a:pPr algn="ctr">
              <a:lnSpc>
                <a:spcPts val="2380"/>
              </a:lnSpc>
            </a:pPr>
            <a:r>
              <a:rPr lang="en-US" sz="1700">
                <a:solidFill>
                  <a:srgbClr val="000000"/>
                </a:solidFill>
                <a:latin typeface="Canva Sans Bold"/>
              </a:rPr>
              <a:t>Developement</a:t>
            </a:r>
          </a:p>
        </p:txBody>
      </p:sp>
      <p:sp>
        <p:nvSpPr>
          <p:cNvPr id="17" name="Freeform 17"/>
          <p:cNvSpPr/>
          <p:nvPr/>
        </p:nvSpPr>
        <p:spPr>
          <a:xfrm>
            <a:off x="16019710" y="8116360"/>
            <a:ext cx="1299057" cy="1299057"/>
          </a:xfrm>
          <a:custGeom>
            <a:avLst/>
            <a:gdLst/>
            <a:ahLst/>
            <a:cxnLst/>
            <a:rect l="l" t="t" r="r" b="b"/>
            <a:pathLst>
              <a:path w="1299057" h="1299057">
                <a:moveTo>
                  <a:pt x="0" y="0"/>
                </a:moveTo>
                <a:lnTo>
                  <a:pt x="1299057" y="0"/>
                </a:lnTo>
                <a:lnTo>
                  <a:pt x="1299057" y="1299056"/>
                </a:lnTo>
                <a:lnTo>
                  <a:pt x="0" y="1299056"/>
                </a:lnTo>
                <a:lnTo>
                  <a:pt x="0" y="0"/>
                </a:lnTo>
                <a:close/>
              </a:path>
            </a:pathLst>
          </a:custGeom>
          <a:blipFill>
            <a:blip r:embed="rId4"/>
            <a:stretch>
              <a:fillRect/>
            </a:stretch>
          </a:blipFill>
        </p:spPr>
      </p:sp>
    </p:spTree>
  </p:cSld>
  <p:clrMapOvr>
    <a:masterClrMapping/>
  </p:clrMapOvr>
  <p:transition spd="med">
    <p:cover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53815" y="295114"/>
            <a:ext cx="8687605" cy="733586"/>
            <a:chOff x="0" y="0"/>
            <a:chExt cx="4239226" cy="357962"/>
          </a:xfrm>
        </p:grpSpPr>
        <p:sp>
          <p:nvSpPr>
            <p:cNvPr id="3" name="Freeform 3"/>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4" name="TextBox 4"/>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03475" y="295114"/>
            <a:ext cx="991985" cy="733586"/>
            <a:chOff x="0" y="0"/>
            <a:chExt cx="484051" cy="357962"/>
          </a:xfrm>
        </p:grpSpPr>
        <p:sp>
          <p:nvSpPr>
            <p:cNvPr id="6" name="Freeform 6"/>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7" name="TextBox 7"/>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595460" y="386940"/>
            <a:ext cx="6136662" cy="473706"/>
          </a:xfrm>
          <a:prstGeom prst="rect">
            <a:avLst/>
          </a:prstGeom>
        </p:spPr>
        <p:txBody>
          <a:bodyPr lIns="0" tIns="0" rIns="0" bIns="0" rtlCol="0" anchor="t">
            <a:spAutoFit/>
          </a:bodyPr>
          <a:lstStyle/>
          <a:p>
            <a:pPr algn="r">
              <a:lnSpc>
                <a:spcPts val="3729"/>
              </a:lnSpc>
              <a:spcBef>
                <a:spcPct val="0"/>
              </a:spcBef>
            </a:pPr>
            <a:r>
              <a:rPr lang="en-US" sz="2663">
                <a:solidFill>
                  <a:srgbClr val="FFFFFF"/>
                </a:solidFill>
                <a:latin typeface="Poppins Bold"/>
              </a:rPr>
              <a:t>Data Used in the process</a:t>
            </a:r>
          </a:p>
        </p:txBody>
      </p:sp>
      <p:sp>
        <p:nvSpPr>
          <p:cNvPr id="9" name="TextBox 9"/>
          <p:cNvSpPr txBox="1"/>
          <p:nvPr/>
        </p:nvSpPr>
        <p:spPr>
          <a:xfrm>
            <a:off x="200673" y="1453500"/>
            <a:ext cx="17886655" cy="8387219"/>
          </a:xfrm>
          <a:prstGeom prst="rect">
            <a:avLst/>
          </a:prstGeom>
        </p:spPr>
        <p:txBody>
          <a:bodyPr lIns="0" tIns="0" rIns="0" bIns="0" rtlCol="0" anchor="t">
            <a:spAutoFit/>
          </a:bodyPr>
          <a:lstStyle/>
          <a:p>
            <a:pPr marL="518160" lvl="1" indent="-259080" algn="just">
              <a:lnSpc>
                <a:spcPts val="3359"/>
              </a:lnSpc>
              <a:buFont typeface="Arial"/>
              <a:buChar char="•"/>
            </a:pPr>
            <a:r>
              <a:rPr lang="en-US" sz="2400">
                <a:solidFill>
                  <a:srgbClr val="000000"/>
                </a:solidFill>
                <a:latin typeface="Poppins Bold"/>
              </a:rPr>
              <a:t>Market Trends:</a:t>
            </a:r>
            <a:r>
              <a:rPr lang="en-US" sz="2400">
                <a:solidFill>
                  <a:srgbClr val="000000"/>
                </a:solidFill>
                <a:latin typeface="Poppins"/>
              </a:rPr>
              <a:t> Analyzing trends in the financial news and education industry can provide insights into potential growth or challenges. Look for changes in user behavior, market demand, and emerging trends in financial education.</a:t>
            </a:r>
          </a:p>
          <a:p>
            <a:pPr marL="518160" lvl="1" indent="-259080" algn="just">
              <a:lnSpc>
                <a:spcPts val="3359"/>
              </a:lnSpc>
              <a:buFont typeface="Arial"/>
              <a:buChar char="•"/>
            </a:pPr>
            <a:r>
              <a:rPr lang="en-US" sz="2400">
                <a:solidFill>
                  <a:srgbClr val="000000"/>
                </a:solidFill>
                <a:latin typeface="Poppins Bold"/>
              </a:rPr>
              <a:t>User Base and Engagement:</a:t>
            </a:r>
            <a:r>
              <a:rPr lang="en-US" sz="2400">
                <a:solidFill>
                  <a:srgbClr val="000000"/>
                </a:solidFill>
                <a:latin typeface="Poppins"/>
              </a:rPr>
              <a:t> The growth or decline in Finimize's user base, as well as the level of engagement with its platform, can be indicative of its success. Increasing user numbers and positive feedback may suggest a promising future. </a:t>
            </a:r>
          </a:p>
          <a:p>
            <a:pPr marL="518160" lvl="1" indent="-259080" algn="just">
              <a:lnSpc>
                <a:spcPts val="3359"/>
              </a:lnSpc>
              <a:buFont typeface="Arial"/>
              <a:buChar char="•"/>
            </a:pPr>
            <a:r>
              <a:rPr lang="en-US" sz="2400">
                <a:solidFill>
                  <a:srgbClr val="000000"/>
                </a:solidFill>
                <a:latin typeface="Poppins Bold"/>
              </a:rPr>
              <a:t>Technology and Innovation:</a:t>
            </a:r>
            <a:r>
              <a:rPr lang="en-US" sz="2400">
                <a:solidFill>
                  <a:srgbClr val="000000"/>
                </a:solidFill>
                <a:latin typeface="Poppins"/>
              </a:rPr>
              <a:t> Keeping an eye on Finimize's technology and innovation efforts is crucial. Technological advancements, new features, or partnerships can enhance its competitive position and attract a broader audience.</a:t>
            </a:r>
          </a:p>
          <a:p>
            <a:pPr marL="518160" lvl="1" indent="-259080" algn="just">
              <a:lnSpc>
                <a:spcPts val="3359"/>
              </a:lnSpc>
              <a:buFont typeface="Arial"/>
              <a:buChar char="•"/>
            </a:pPr>
            <a:r>
              <a:rPr lang="en-US" sz="2400">
                <a:solidFill>
                  <a:srgbClr val="000000"/>
                </a:solidFill>
                <a:latin typeface="Poppins Bold"/>
              </a:rPr>
              <a:t>Financial Performance:</a:t>
            </a:r>
            <a:r>
              <a:rPr lang="en-US" sz="2400">
                <a:solidFill>
                  <a:srgbClr val="000000"/>
                </a:solidFill>
                <a:latin typeface="Poppins"/>
              </a:rPr>
              <a:t> Examining the company's financial statements, revenue growth, and profitability is fundamental. Positive financial indicators may suggest a healthy and sustainable business model.</a:t>
            </a:r>
          </a:p>
          <a:p>
            <a:pPr marL="518160" lvl="1" indent="-259080" algn="just">
              <a:lnSpc>
                <a:spcPts val="3359"/>
              </a:lnSpc>
              <a:buFont typeface="Arial"/>
              <a:buChar char="•"/>
            </a:pPr>
            <a:r>
              <a:rPr lang="en-US" sz="2400">
                <a:solidFill>
                  <a:srgbClr val="000000"/>
                </a:solidFill>
                <a:latin typeface="Poppins Bold"/>
              </a:rPr>
              <a:t>Regulatory Environment:</a:t>
            </a:r>
            <a:r>
              <a:rPr lang="en-US" sz="2400">
                <a:solidFill>
                  <a:srgbClr val="000000"/>
                </a:solidFill>
                <a:latin typeface="Poppins"/>
              </a:rPr>
              <a:t> Changes in the regulatory environment, especially in the financial industry, can significantly impact a company's operations. Staying compliant with regulations is essential for sustained success.</a:t>
            </a:r>
          </a:p>
          <a:p>
            <a:pPr marL="518160" lvl="1" indent="-259080" algn="just">
              <a:lnSpc>
                <a:spcPts val="3359"/>
              </a:lnSpc>
              <a:buFont typeface="Arial"/>
              <a:buChar char="•"/>
            </a:pPr>
            <a:r>
              <a:rPr lang="en-US" sz="2400">
                <a:solidFill>
                  <a:srgbClr val="000000"/>
                </a:solidFill>
                <a:latin typeface="Poppins Bold"/>
              </a:rPr>
              <a:t>Competitive Landscape:</a:t>
            </a:r>
            <a:r>
              <a:rPr lang="en-US" sz="2400">
                <a:solidFill>
                  <a:srgbClr val="000000"/>
                </a:solidFill>
                <a:latin typeface="Poppins"/>
              </a:rPr>
              <a:t> Understanding how Finimize compares to its competitors is vital. Monitoring the competitive landscape can provide insights into market share, differentiation, and potential areas for improvement. </a:t>
            </a:r>
          </a:p>
          <a:p>
            <a:pPr marL="518160" lvl="1" indent="-259080" algn="just">
              <a:lnSpc>
                <a:spcPts val="3359"/>
              </a:lnSpc>
              <a:buFont typeface="Arial"/>
              <a:buChar char="•"/>
            </a:pPr>
            <a:r>
              <a:rPr lang="en-US" sz="2400">
                <a:solidFill>
                  <a:srgbClr val="000000"/>
                </a:solidFill>
                <a:latin typeface="Poppins Bold"/>
              </a:rPr>
              <a:t>Global Economic Conditions:</a:t>
            </a:r>
            <a:r>
              <a:rPr lang="en-US" sz="2400">
                <a:solidFill>
                  <a:srgbClr val="000000"/>
                </a:solidFill>
                <a:latin typeface="Poppins"/>
              </a:rPr>
              <a:t> Economic conditions can influence Finimize's performance. A strong economy may boost financial education and investment activities, while economic downturns could lead to decreased interest in financial services.</a:t>
            </a:r>
          </a:p>
        </p:txBody>
      </p:sp>
      <p:sp>
        <p:nvSpPr>
          <p:cNvPr id="10" name="Freeform 10"/>
          <p:cNvSpPr/>
          <p:nvPr/>
        </p:nvSpPr>
        <p:spPr>
          <a:xfrm>
            <a:off x="558442" y="111198"/>
            <a:ext cx="1498897" cy="1498897"/>
          </a:xfrm>
          <a:custGeom>
            <a:avLst/>
            <a:gdLst/>
            <a:ahLst/>
            <a:cxnLst/>
            <a:rect l="l" t="t" r="r" b="b"/>
            <a:pathLst>
              <a:path w="1498897" h="1498897">
                <a:moveTo>
                  <a:pt x="0" y="0"/>
                </a:moveTo>
                <a:lnTo>
                  <a:pt x="1498896" y="0"/>
                </a:lnTo>
                <a:lnTo>
                  <a:pt x="1498896" y="1498897"/>
                </a:lnTo>
                <a:lnTo>
                  <a:pt x="0" y="1498897"/>
                </a:lnTo>
                <a:lnTo>
                  <a:pt x="0" y="0"/>
                </a:lnTo>
                <a:close/>
              </a:path>
            </a:pathLst>
          </a:custGeom>
          <a:blipFill>
            <a:blip r:embed="rId2"/>
            <a:stretch>
              <a:fillRect/>
            </a:stretch>
          </a:blipFill>
        </p:spPr>
      </p:sp>
    </p:spTree>
  </p:cSld>
  <p:clrMapOvr>
    <a:masterClrMapping/>
  </p:clrMapOvr>
  <p:transition spd="med">
    <p:cover dir="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53815" y="295114"/>
            <a:ext cx="8687605" cy="733586"/>
            <a:chOff x="0" y="0"/>
            <a:chExt cx="4239226" cy="357962"/>
          </a:xfrm>
        </p:grpSpPr>
        <p:sp>
          <p:nvSpPr>
            <p:cNvPr id="3" name="Freeform 3"/>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4" name="TextBox 4"/>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603475" y="295114"/>
            <a:ext cx="991985" cy="733586"/>
            <a:chOff x="0" y="0"/>
            <a:chExt cx="484051" cy="357962"/>
          </a:xfrm>
        </p:grpSpPr>
        <p:sp>
          <p:nvSpPr>
            <p:cNvPr id="6" name="Freeform 6"/>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7" name="TextBox 7"/>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278608" y="386954"/>
            <a:ext cx="7446315" cy="475235"/>
          </a:xfrm>
          <a:prstGeom prst="rect">
            <a:avLst/>
          </a:prstGeom>
        </p:spPr>
        <p:txBody>
          <a:bodyPr lIns="0" tIns="0" rIns="0" bIns="0" rtlCol="0" anchor="t">
            <a:spAutoFit/>
          </a:bodyPr>
          <a:lstStyle/>
          <a:p>
            <a:pPr algn="r">
              <a:lnSpc>
                <a:spcPts val="3729"/>
              </a:lnSpc>
              <a:spcBef>
                <a:spcPct val="0"/>
              </a:spcBef>
            </a:pPr>
            <a:r>
              <a:rPr lang="en-US" sz="2663">
                <a:solidFill>
                  <a:srgbClr val="FFFFFF"/>
                </a:solidFill>
                <a:latin typeface="Poppins"/>
              </a:rPr>
              <a:t>Analysis Based on the Data collected</a:t>
            </a:r>
          </a:p>
        </p:txBody>
      </p:sp>
      <p:sp>
        <p:nvSpPr>
          <p:cNvPr id="9" name="TextBox 9"/>
          <p:cNvSpPr txBox="1"/>
          <p:nvPr/>
        </p:nvSpPr>
        <p:spPr>
          <a:xfrm>
            <a:off x="401345" y="1863663"/>
            <a:ext cx="17886655" cy="4946477"/>
          </a:xfrm>
          <a:prstGeom prst="rect">
            <a:avLst/>
          </a:prstGeom>
        </p:spPr>
        <p:txBody>
          <a:bodyPr lIns="0" tIns="0" rIns="0" bIns="0" rtlCol="0" anchor="t">
            <a:spAutoFit/>
          </a:bodyPr>
          <a:lstStyle/>
          <a:p>
            <a:pPr marL="863591" lvl="1" indent="-431796" algn="just">
              <a:lnSpc>
                <a:spcPts val="5599"/>
              </a:lnSpc>
              <a:buFont typeface="Arial"/>
              <a:buChar char="•"/>
            </a:pPr>
            <a:r>
              <a:rPr lang="en-US" sz="3999" dirty="0">
                <a:solidFill>
                  <a:srgbClr val="000000"/>
                </a:solidFill>
                <a:latin typeface="Poppins"/>
              </a:rPr>
              <a:t>Trend Analysis</a:t>
            </a:r>
          </a:p>
          <a:p>
            <a:pPr marL="863591" lvl="1" indent="-431796" algn="just">
              <a:lnSpc>
                <a:spcPts val="5599"/>
              </a:lnSpc>
              <a:buFont typeface="Arial"/>
              <a:buChar char="•"/>
            </a:pPr>
            <a:r>
              <a:rPr lang="en-US" sz="3999" dirty="0">
                <a:solidFill>
                  <a:srgbClr val="000000"/>
                </a:solidFill>
                <a:latin typeface="Poppins"/>
              </a:rPr>
              <a:t>Risk Analysis</a:t>
            </a:r>
          </a:p>
          <a:p>
            <a:pPr marL="863591" lvl="1" indent="-431796" algn="just">
              <a:lnSpc>
                <a:spcPts val="5599"/>
              </a:lnSpc>
              <a:buFont typeface="Arial"/>
              <a:buChar char="•"/>
            </a:pPr>
            <a:r>
              <a:rPr lang="en-US" sz="3999" dirty="0">
                <a:solidFill>
                  <a:srgbClr val="000000"/>
                </a:solidFill>
                <a:latin typeface="Poppins"/>
              </a:rPr>
              <a:t>Global Economic Analysis</a:t>
            </a:r>
          </a:p>
          <a:p>
            <a:pPr marL="863591" lvl="1" indent="-431796" algn="just">
              <a:lnSpc>
                <a:spcPts val="5599"/>
              </a:lnSpc>
              <a:buFont typeface="Arial"/>
              <a:buChar char="•"/>
            </a:pPr>
            <a:r>
              <a:rPr lang="en-US" sz="3999" dirty="0">
                <a:solidFill>
                  <a:srgbClr val="000000"/>
                </a:solidFill>
                <a:latin typeface="Poppins"/>
              </a:rPr>
              <a:t>Financial Efficiency Analysis</a:t>
            </a:r>
          </a:p>
          <a:p>
            <a:pPr marL="863591" lvl="1" indent="-431796" algn="just">
              <a:lnSpc>
                <a:spcPts val="5599"/>
              </a:lnSpc>
              <a:buFont typeface="Arial"/>
              <a:buChar char="•"/>
            </a:pPr>
            <a:r>
              <a:rPr lang="en-US" sz="3999" dirty="0">
                <a:solidFill>
                  <a:srgbClr val="000000"/>
                </a:solidFill>
                <a:latin typeface="Poppins"/>
              </a:rPr>
              <a:t>User debt analysis</a:t>
            </a:r>
          </a:p>
          <a:p>
            <a:pPr marL="863591" lvl="1" indent="-431796" algn="just">
              <a:lnSpc>
                <a:spcPts val="5599"/>
              </a:lnSpc>
              <a:buFont typeface="Arial"/>
              <a:buChar char="•"/>
            </a:pPr>
            <a:r>
              <a:rPr lang="en-US" sz="3999" dirty="0">
                <a:solidFill>
                  <a:srgbClr val="000000"/>
                </a:solidFill>
                <a:latin typeface="Poppins"/>
              </a:rPr>
              <a:t>Competitors data analysis</a:t>
            </a:r>
          </a:p>
          <a:p>
            <a:pPr marL="863591" lvl="1" indent="-431796" algn="just">
              <a:lnSpc>
                <a:spcPts val="5599"/>
              </a:lnSpc>
              <a:buFont typeface="Arial"/>
              <a:buChar char="•"/>
            </a:pPr>
            <a:r>
              <a:rPr lang="en-US" sz="3999" dirty="0">
                <a:solidFill>
                  <a:srgbClr val="000000"/>
                </a:solidFill>
                <a:latin typeface="Poppins"/>
              </a:rPr>
              <a:t>Customer preference analysis</a:t>
            </a:r>
          </a:p>
        </p:txBody>
      </p:sp>
      <p:sp>
        <p:nvSpPr>
          <p:cNvPr id="10" name="Freeform 10"/>
          <p:cNvSpPr/>
          <p:nvPr/>
        </p:nvSpPr>
        <p:spPr>
          <a:xfrm>
            <a:off x="15760403" y="7759403"/>
            <a:ext cx="1498897" cy="1498897"/>
          </a:xfrm>
          <a:custGeom>
            <a:avLst/>
            <a:gdLst/>
            <a:ahLst/>
            <a:cxnLst/>
            <a:rect l="l" t="t" r="r" b="b"/>
            <a:pathLst>
              <a:path w="1498897" h="1498897">
                <a:moveTo>
                  <a:pt x="0" y="0"/>
                </a:moveTo>
                <a:lnTo>
                  <a:pt x="1498897" y="0"/>
                </a:lnTo>
                <a:lnTo>
                  <a:pt x="1498897" y="1498897"/>
                </a:lnTo>
                <a:lnTo>
                  <a:pt x="0" y="1498897"/>
                </a:lnTo>
                <a:lnTo>
                  <a:pt x="0" y="0"/>
                </a:lnTo>
                <a:close/>
              </a:path>
            </a:pathLst>
          </a:custGeom>
          <a:blipFill>
            <a:blip r:embed="rId2"/>
            <a:stretch>
              <a:fillRect/>
            </a:stretch>
          </a:blipFill>
        </p:spPr>
      </p:sp>
    </p:spTree>
  </p:cSld>
  <p:clrMapOvr>
    <a:masterClrMapping/>
  </p:clrMapOvr>
  <p:transition spd="med">
    <p:cover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25750" y="403324"/>
            <a:ext cx="9437706" cy="625376"/>
          </a:xfrm>
          <a:prstGeom prst="rect">
            <a:avLst/>
          </a:prstGeom>
        </p:spPr>
        <p:txBody>
          <a:bodyPr lIns="0" tIns="0" rIns="0" bIns="0" rtlCol="0" anchor="t">
            <a:spAutoFit/>
          </a:bodyPr>
          <a:lstStyle/>
          <a:p>
            <a:pPr algn="ctr">
              <a:lnSpc>
                <a:spcPts val="4599"/>
              </a:lnSpc>
            </a:pPr>
            <a:r>
              <a:rPr lang="en-US" sz="3999">
                <a:solidFill>
                  <a:srgbClr val="000000"/>
                </a:solidFill>
                <a:latin typeface="Poppins Bold"/>
              </a:rPr>
              <a:t>What questions do we need to ask ?</a:t>
            </a:r>
          </a:p>
        </p:txBody>
      </p:sp>
      <p:grpSp>
        <p:nvGrpSpPr>
          <p:cNvPr id="3" name="Group 3"/>
          <p:cNvGrpSpPr/>
          <p:nvPr/>
        </p:nvGrpSpPr>
        <p:grpSpPr>
          <a:xfrm>
            <a:off x="13472823" y="-5777917"/>
            <a:ext cx="8754054" cy="6200292"/>
            <a:chOff x="0" y="0"/>
            <a:chExt cx="986197" cy="698500"/>
          </a:xfrm>
        </p:grpSpPr>
        <p:sp>
          <p:nvSpPr>
            <p:cNvPr id="4" name="Freeform 4"/>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5" name="TextBox 5"/>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83698">
            <a:off x="14611525" y="-462813"/>
            <a:ext cx="2536994" cy="695981"/>
            <a:chOff x="0" y="0"/>
            <a:chExt cx="1466183" cy="402222"/>
          </a:xfrm>
        </p:grpSpPr>
        <p:sp>
          <p:nvSpPr>
            <p:cNvPr id="7" name="Freeform 7"/>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8" name="TextBox 8"/>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313445" y="-5252179"/>
            <a:ext cx="8189400" cy="5627522"/>
            <a:chOff x="0" y="0"/>
            <a:chExt cx="1016486" cy="698500"/>
          </a:xfrm>
        </p:grpSpPr>
        <p:sp>
          <p:nvSpPr>
            <p:cNvPr id="10" name="Freeform 10"/>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1" name="TextBox 11"/>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7214857">
            <a:off x="1353683" y="-302592"/>
            <a:ext cx="2145843" cy="707401"/>
            <a:chOff x="0" y="0"/>
            <a:chExt cx="1083450" cy="357171"/>
          </a:xfrm>
        </p:grpSpPr>
        <p:sp>
          <p:nvSpPr>
            <p:cNvPr id="13" name="Freeform 13"/>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14" name="TextBox 14"/>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38753" y="1704975"/>
            <a:ext cx="17411700" cy="12463973"/>
          </a:xfrm>
          <a:prstGeom prst="rect">
            <a:avLst/>
          </a:prstGeom>
        </p:spPr>
        <p:txBody>
          <a:bodyPr lIns="0" tIns="0" rIns="0" bIns="0" rtlCol="0" anchor="t">
            <a:spAutoFit/>
          </a:bodyPr>
          <a:lstStyle/>
          <a:p>
            <a:pPr algn="just">
              <a:lnSpc>
                <a:spcPts val="4340"/>
              </a:lnSpc>
            </a:pPr>
            <a:r>
              <a:rPr lang="en-US" sz="3100">
                <a:solidFill>
                  <a:srgbClr val="000000"/>
                </a:solidFill>
                <a:latin typeface="Canva Sans"/>
              </a:rPr>
              <a:t>Monthly Income:</a:t>
            </a:r>
          </a:p>
          <a:p>
            <a:pPr algn="just">
              <a:lnSpc>
                <a:spcPts val="4340"/>
              </a:lnSpc>
            </a:pPr>
            <a:r>
              <a:rPr lang="en-US" sz="3100">
                <a:solidFill>
                  <a:srgbClr val="000000"/>
                </a:solidFill>
                <a:latin typeface="Canva Sans"/>
              </a:rPr>
              <a:t>   - What is your total income before taxes, and do you have income from multiple sources?</a:t>
            </a:r>
          </a:p>
          <a:p>
            <a:pPr algn="just">
              <a:lnSpc>
                <a:spcPts val="4340"/>
              </a:lnSpc>
            </a:pPr>
            <a:r>
              <a:rPr lang="en-US" sz="3100">
                <a:solidFill>
                  <a:srgbClr val="000000"/>
                </a:solidFill>
                <a:latin typeface="Canva Sans"/>
              </a:rPr>
              <a:t>   - What percentage of your monthly income do you intend to invest?</a:t>
            </a:r>
          </a:p>
          <a:p>
            <a:pPr algn="just">
              <a:lnSpc>
                <a:spcPts val="4340"/>
              </a:lnSpc>
            </a:pPr>
            <a:endParaRPr lang="en-US" sz="3100">
              <a:solidFill>
                <a:srgbClr val="000000"/>
              </a:solidFill>
              <a:latin typeface="Canva Sans"/>
            </a:endParaRPr>
          </a:p>
          <a:p>
            <a:pPr algn="just">
              <a:lnSpc>
                <a:spcPts val="4340"/>
              </a:lnSpc>
            </a:pPr>
            <a:r>
              <a:rPr lang="en-US" sz="3100">
                <a:solidFill>
                  <a:srgbClr val="000000"/>
                </a:solidFill>
                <a:latin typeface="Canva Sans"/>
              </a:rPr>
              <a:t>Expenses:</a:t>
            </a:r>
          </a:p>
          <a:p>
            <a:pPr algn="just">
              <a:lnSpc>
                <a:spcPts val="4340"/>
              </a:lnSpc>
            </a:pPr>
            <a:r>
              <a:rPr lang="en-US" sz="3100">
                <a:solidFill>
                  <a:srgbClr val="000000"/>
                </a:solidFill>
                <a:latin typeface="Canva Sans"/>
              </a:rPr>
              <a:t>   - What are your regular expenditures, such as rent, groceries, and transportation?</a:t>
            </a:r>
          </a:p>
          <a:p>
            <a:pPr algn="just">
              <a:lnSpc>
                <a:spcPts val="4340"/>
              </a:lnSpc>
            </a:pPr>
            <a:r>
              <a:rPr lang="en-US" sz="3100">
                <a:solidFill>
                  <a:srgbClr val="000000"/>
                </a:solidFill>
                <a:latin typeface="Canva Sans"/>
              </a:rPr>
              <a:t>   - How do you intend to allocate your excess income for investment?</a:t>
            </a:r>
          </a:p>
          <a:p>
            <a:pPr algn="just">
              <a:lnSpc>
                <a:spcPts val="4340"/>
              </a:lnSpc>
            </a:pPr>
            <a:endParaRPr lang="en-US" sz="3100">
              <a:solidFill>
                <a:srgbClr val="000000"/>
              </a:solidFill>
              <a:latin typeface="Canva Sans"/>
            </a:endParaRPr>
          </a:p>
          <a:p>
            <a:pPr algn="just">
              <a:lnSpc>
                <a:spcPts val="4340"/>
              </a:lnSpc>
            </a:pPr>
            <a:r>
              <a:rPr lang="en-US" sz="3100">
                <a:solidFill>
                  <a:srgbClr val="000000"/>
                </a:solidFill>
                <a:latin typeface="Canva Sans"/>
              </a:rPr>
              <a:t>Savings:</a:t>
            </a:r>
          </a:p>
          <a:p>
            <a:pPr algn="just">
              <a:lnSpc>
                <a:spcPts val="4340"/>
              </a:lnSpc>
            </a:pPr>
            <a:r>
              <a:rPr lang="en-US" sz="3100">
                <a:solidFill>
                  <a:srgbClr val="000000"/>
                </a:solidFill>
                <a:latin typeface="Canva Sans"/>
              </a:rPr>
              <a:t>   - What is your current savings account balance, and do you have additional forms of savings?</a:t>
            </a:r>
          </a:p>
          <a:p>
            <a:pPr algn="just">
              <a:lnSpc>
                <a:spcPts val="4340"/>
              </a:lnSpc>
            </a:pPr>
            <a:endParaRPr lang="en-US" sz="3100">
              <a:solidFill>
                <a:srgbClr val="000000"/>
              </a:solidFill>
              <a:latin typeface="Canva Sans"/>
            </a:endParaRPr>
          </a:p>
          <a:p>
            <a:pPr algn="just">
              <a:lnSpc>
                <a:spcPts val="4340"/>
              </a:lnSpc>
            </a:pPr>
            <a:r>
              <a:rPr lang="en-US" sz="3100">
                <a:solidFill>
                  <a:srgbClr val="000000"/>
                </a:solidFill>
                <a:latin typeface="Canva Sans"/>
              </a:rPr>
              <a:t>Risk Tolerance:</a:t>
            </a:r>
          </a:p>
          <a:p>
            <a:pPr algn="just">
              <a:lnSpc>
                <a:spcPts val="4340"/>
              </a:lnSpc>
            </a:pPr>
            <a:r>
              <a:rPr lang="en-US" sz="3100">
                <a:solidFill>
                  <a:srgbClr val="000000"/>
                </a:solidFill>
                <a:latin typeface="Canva Sans"/>
              </a:rPr>
              <a:t>   - Are you inclined to take risks in your investment strategy?</a:t>
            </a: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a:p>
            <a:pPr algn="just">
              <a:lnSpc>
                <a:spcPts val="4340"/>
              </a:lnSpc>
            </a:pPr>
            <a:endParaRPr lang="en-US" sz="3100">
              <a:solidFill>
                <a:srgbClr val="000000"/>
              </a:solidFill>
              <a:latin typeface="Canva Sans"/>
            </a:endParaRPr>
          </a:p>
          <a:p>
            <a:pPr algn="just">
              <a:lnSpc>
                <a:spcPts val="4340"/>
              </a:lnSpc>
            </a:pPr>
            <a:r>
              <a:rPr lang="en-US" sz="3100">
                <a:solidFill>
                  <a:srgbClr val="000000"/>
                </a:solidFill>
                <a:latin typeface="Canva Sans"/>
              </a:rPr>
              <a:t> </a:t>
            </a:r>
          </a:p>
          <a:p>
            <a:pPr algn="just">
              <a:lnSpc>
                <a:spcPts val="4340"/>
              </a:lnSpc>
            </a:pPr>
            <a:endParaRPr lang="en-US" sz="3100">
              <a:solidFill>
                <a:srgbClr val="000000"/>
              </a:solidFill>
              <a:latin typeface="Canva Sans"/>
            </a:endParaRPr>
          </a:p>
        </p:txBody>
      </p:sp>
      <p:sp>
        <p:nvSpPr>
          <p:cNvPr id="16" name="Freeform 16"/>
          <p:cNvSpPr/>
          <p:nvPr/>
        </p:nvSpPr>
        <p:spPr>
          <a:xfrm>
            <a:off x="15760403" y="7965537"/>
            <a:ext cx="1498897" cy="1498897"/>
          </a:xfrm>
          <a:custGeom>
            <a:avLst/>
            <a:gdLst/>
            <a:ahLst/>
            <a:cxnLst/>
            <a:rect l="l" t="t" r="r" b="b"/>
            <a:pathLst>
              <a:path w="1498897" h="1498897">
                <a:moveTo>
                  <a:pt x="0" y="0"/>
                </a:moveTo>
                <a:lnTo>
                  <a:pt x="1498897" y="0"/>
                </a:lnTo>
                <a:lnTo>
                  <a:pt x="1498897" y="1498896"/>
                </a:lnTo>
                <a:lnTo>
                  <a:pt x="0" y="1498896"/>
                </a:lnTo>
                <a:lnTo>
                  <a:pt x="0" y="0"/>
                </a:lnTo>
                <a:close/>
              </a:path>
            </a:pathLst>
          </a:custGeom>
          <a:blipFill>
            <a:blip r:embed="rId2"/>
            <a:stretch>
              <a:fillRect/>
            </a:stretch>
          </a:blipFill>
        </p:spPr>
      </p:sp>
    </p:spTree>
  </p:cSld>
  <p:clrMapOvr>
    <a:masterClrMapping/>
  </p:clrMapOvr>
  <p:transition spd="med">
    <p:cover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25750" y="403324"/>
            <a:ext cx="9437706" cy="625376"/>
          </a:xfrm>
          <a:prstGeom prst="rect">
            <a:avLst/>
          </a:prstGeom>
        </p:spPr>
        <p:txBody>
          <a:bodyPr lIns="0" tIns="0" rIns="0" bIns="0" rtlCol="0" anchor="t">
            <a:spAutoFit/>
          </a:bodyPr>
          <a:lstStyle/>
          <a:p>
            <a:pPr algn="ctr">
              <a:lnSpc>
                <a:spcPts val="4599"/>
              </a:lnSpc>
            </a:pPr>
            <a:r>
              <a:rPr lang="en-US" sz="3999">
                <a:solidFill>
                  <a:srgbClr val="000000"/>
                </a:solidFill>
                <a:latin typeface="Poppins Bold"/>
              </a:rPr>
              <a:t>What questions do we need to ask ?</a:t>
            </a:r>
          </a:p>
        </p:txBody>
      </p:sp>
      <p:grpSp>
        <p:nvGrpSpPr>
          <p:cNvPr id="3" name="Group 3"/>
          <p:cNvGrpSpPr/>
          <p:nvPr/>
        </p:nvGrpSpPr>
        <p:grpSpPr>
          <a:xfrm>
            <a:off x="13472823" y="-5777917"/>
            <a:ext cx="8754054" cy="6200292"/>
            <a:chOff x="0" y="0"/>
            <a:chExt cx="986197" cy="698500"/>
          </a:xfrm>
        </p:grpSpPr>
        <p:sp>
          <p:nvSpPr>
            <p:cNvPr id="4" name="Freeform 4"/>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5" name="TextBox 5"/>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3583698">
            <a:off x="14611525" y="-462813"/>
            <a:ext cx="2536994" cy="695981"/>
            <a:chOff x="0" y="0"/>
            <a:chExt cx="1466183" cy="402222"/>
          </a:xfrm>
        </p:grpSpPr>
        <p:sp>
          <p:nvSpPr>
            <p:cNvPr id="7" name="Freeform 7"/>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8" name="TextBox 8"/>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3313445" y="-5252179"/>
            <a:ext cx="8189400" cy="5627522"/>
            <a:chOff x="0" y="0"/>
            <a:chExt cx="1016486" cy="698500"/>
          </a:xfrm>
        </p:grpSpPr>
        <p:sp>
          <p:nvSpPr>
            <p:cNvPr id="10" name="Freeform 10"/>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1" name="TextBox 11"/>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7214857">
            <a:off x="1353683" y="-302592"/>
            <a:ext cx="2145843" cy="707401"/>
            <a:chOff x="0" y="0"/>
            <a:chExt cx="1083450" cy="357171"/>
          </a:xfrm>
        </p:grpSpPr>
        <p:sp>
          <p:nvSpPr>
            <p:cNvPr id="13" name="Freeform 13"/>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14" name="TextBox 14"/>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38753" y="1019175"/>
            <a:ext cx="17411700" cy="8664019"/>
          </a:xfrm>
          <a:prstGeom prst="rect">
            <a:avLst/>
          </a:prstGeom>
        </p:spPr>
        <p:txBody>
          <a:bodyPr lIns="0" tIns="0" rIns="0" bIns="0" rtlCol="0" anchor="t">
            <a:spAutoFit/>
          </a:bodyPr>
          <a:lstStyle/>
          <a:p>
            <a:pPr algn="just">
              <a:lnSpc>
                <a:spcPts val="4340"/>
              </a:lnSpc>
            </a:pPr>
            <a:r>
              <a:rPr lang="en-US" sz="3100">
                <a:solidFill>
                  <a:srgbClr val="000000"/>
                </a:solidFill>
                <a:latin typeface="Canva Sans"/>
              </a:rPr>
              <a:t>Dependency:</a:t>
            </a:r>
          </a:p>
          <a:p>
            <a:pPr algn="just">
              <a:lnSpc>
                <a:spcPts val="4340"/>
              </a:lnSpc>
            </a:pPr>
            <a:r>
              <a:rPr lang="en-US" sz="3100">
                <a:solidFill>
                  <a:srgbClr val="000000"/>
                </a:solidFill>
                <a:latin typeface="Canva Sans"/>
              </a:rPr>
              <a:t>   - Do you have individuals or dependents relying on your financial support?</a:t>
            </a:r>
          </a:p>
          <a:p>
            <a:pPr algn="just">
              <a:lnSpc>
                <a:spcPts val="4340"/>
              </a:lnSpc>
            </a:pPr>
            <a:r>
              <a:rPr lang="en-US" sz="3100">
                <a:solidFill>
                  <a:srgbClr val="000000"/>
                </a:solidFill>
                <a:latin typeface="Canva Sans"/>
              </a:rPr>
              <a:t>   - Considering the increase in living costs, will you modify your investments?</a:t>
            </a:r>
          </a:p>
          <a:p>
            <a:pPr algn="just">
              <a:lnSpc>
                <a:spcPts val="4340"/>
              </a:lnSpc>
            </a:pPr>
            <a:r>
              <a:rPr lang="en-US" sz="3100">
                <a:solidFill>
                  <a:srgbClr val="000000"/>
                </a:solidFill>
                <a:latin typeface="Canva Sans"/>
              </a:rPr>
              <a:t> </a:t>
            </a:r>
          </a:p>
          <a:p>
            <a:pPr algn="just">
              <a:lnSpc>
                <a:spcPts val="4340"/>
              </a:lnSpc>
            </a:pPr>
            <a:r>
              <a:rPr lang="en-US" sz="3100">
                <a:solidFill>
                  <a:srgbClr val="000000"/>
                </a:solidFill>
                <a:latin typeface="Canva Sans"/>
              </a:rPr>
              <a:t>Time Horizon:</a:t>
            </a:r>
          </a:p>
          <a:p>
            <a:pPr algn="just">
              <a:lnSpc>
                <a:spcPts val="4340"/>
              </a:lnSpc>
            </a:pPr>
            <a:r>
              <a:rPr lang="en-US" sz="3100">
                <a:solidFill>
                  <a:srgbClr val="000000"/>
                </a:solidFill>
                <a:latin typeface="Canva Sans"/>
              </a:rPr>
              <a:t>   - What is your investment time horizon?</a:t>
            </a:r>
          </a:p>
          <a:p>
            <a:pPr algn="just">
              <a:lnSpc>
                <a:spcPts val="4340"/>
              </a:lnSpc>
            </a:pPr>
            <a:r>
              <a:rPr lang="en-US" sz="3100">
                <a:solidFill>
                  <a:srgbClr val="000000"/>
                </a:solidFill>
                <a:latin typeface="Canva Sans"/>
              </a:rPr>
              <a:t> </a:t>
            </a:r>
          </a:p>
          <a:p>
            <a:pPr algn="just">
              <a:lnSpc>
                <a:spcPts val="4340"/>
              </a:lnSpc>
            </a:pPr>
            <a:r>
              <a:rPr lang="en-US" sz="3100">
                <a:solidFill>
                  <a:srgbClr val="000000"/>
                </a:solidFill>
                <a:latin typeface="Canva Sans"/>
              </a:rPr>
              <a:t>Diversification:</a:t>
            </a:r>
          </a:p>
          <a:p>
            <a:pPr algn="just">
              <a:lnSpc>
                <a:spcPts val="4340"/>
              </a:lnSpc>
            </a:pPr>
            <a:r>
              <a:rPr lang="en-US" sz="3100">
                <a:solidFill>
                  <a:srgbClr val="000000"/>
                </a:solidFill>
                <a:latin typeface="Canva Sans"/>
              </a:rPr>
              <a:t>   - To what extent are your current investments diversified?</a:t>
            </a:r>
          </a:p>
          <a:p>
            <a:pPr algn="just">
              <a:lnSpc>
                <a:spcPts val="4340"/>
              </a:lnSpc>
            </a:pPr>
            <a:r>
              <a:rPr lang="en-US" sz="3100">
                <a:solidFill>
                  <a:srgbClr val="000000"/>
                </a:solidFill>
                <a:latin typeface="Canva Sans"/>
              </a:rPr>
              <a:t> </a:t>
            </a:r>
          </a:p>
          <a:p>
            <a:pPr algn="just">
              <a:lnSpc>
                <a:spcPts val="4340"/>
              </a:lnSpc>
            </a:pPr>
            <a:r>
              <a:rPr lang="en-US" sz="3100">
                <a:solidFill>
                  <a:srgbClr val="000000"/>
                </a:solidFill>
                <a:latin typeface="Canva Sans"/>
              </a:rPr>
              <a:t>Debt to Income Ratio:</a:t>
            </a:r>
          </a:p>
          <a:p>
            <a:pPr algn="just">
              <a:lnSpc>
                <a:spcPts val="4340"/>
              </a:lnSpc>
            </a:pPr>
            <a:r>
              <a:rPr lang="en-US" sz="3100">
                <a:solidFill>
                  <a:srgbClr val="000000"/>
                </a:solidFill>
                <a:latin typeface="Canva Sans"/>
              </a:rPr>
              <a:t>   - What is the total amount of your outstanding debts, and how does your monthly debt repayment compare to your monthly income?</a:t>
            </a:r>
          </a:p>
          <a:p>
            <a:pPr algn="just">
              <a:lnSpc>
                <a:spcPts val="4340"/>
              </a:lnSpc>
            </a:pPr>
            <a:r>
              <a:rPr lang="en-US" sz="3100">
                <a:solidFill>
                  <a:srgbClr val="000000"/>
                </a:solidFill>
                <a:latin typeface="Canva Sans"/>
              </a:rPr>
              <a:t> </a:t>
            </a:r>
          </a:p>
          <a:p>
            <a:pPr algn="just">
              <a:lnSpc>
                <a:spcPts val="4340"/>
              </a:lnSpc>
            </a:pPr>
            <a:r>
              <a:rPr lang="en-US" sz="3100">
                <a:solidFill>
                  <a:srgbClr val="000000"/>
                </a:solidFill>
                <a:latin typeface="Canva Sans"/>
              </a:rPr>
              <a:t>Financial Efficiency:</a:t>
            </a:r>
          </a:p>
          <a:p>
            <a:pPr algn="just">
              <a:lnSpc>
                <a:spcPts val="4340"/>
              </a:lnSpc>
            </a:pPr>
            <a:r>
              <a:rPr lang="en-US" sz="3100">
                <a:solidFill>
                  <a:srgbClr val="000000"/>
                </a:solidFill>
                <a:latin typeface="Canva Sans"/>
              </a:rPr>
              <a:t>   - In which areas do you believe you can enhance your financial efficiency?</a:t>
            </a:r>
          </a:p>
        </p:txBody>
      </p:sp>
      <p:sp>
        <p:nvSpPr>
          <p:cNvPr id="16" name="Freeform 16"/>
          <p:cNvSpPr/>
          <p:nvPr/>
        </p:nvSpPr>
        <p:spPr>
          <a:xfrm>
            <a:off x="15760403" y="7943705"/>
            <a:ext cx="1498897" cy="1498897"/>
          </a:xfrm>
          <a:custGeom>
            <a:avLst/>
            <a:gdLst/>
            <a:ahLst/>
            <a:cxnLst/>
            <a:rect l="l" t="t" r="r" b="b"/>
            <a:pathLst>
              <a:path w="1498897" h="1498897">
                <a:moveTo>
                  <a:pt x="0" y="0"/>
                </a:moveTo>
                <a:lnTo>
                  <a:pt x="1498897" y="0"/>
                </a:lnTo>
                <a:lnTo>
                  <a:pt x="1498897" y="1498896"/>
                </a:lnTo>
                <a:lnTo>
                  <a:pt x="0" y="1498896"/>
                </a:lnTo>
                <a:lnTo>
                  <a:pt x="0" y="0"/>
                </a:lnTo>
                <a:close/>
              </a:path>
            </a:pathLst>
          </a:custGeom>
          <a:blipFill>
            <a:blip r:embed="rId2"/>
            <a:stretch>
              <a:fillRect/>
            </a:stretch>
          </a:blipFill>
        </p:spPr>
      </p:sp>
    </p:spTree>
  </p:cSld>
  <p:clrMapOvr>
    <a:masterClrMapping/>
  </p:clrMapOvr>
  <p:transition spd="med">
    <p:cover dir="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41766" y="4284807"/>
            <a:ext cx="5544387" cy="5046048"/>
            <a:chOff x="0" y="0"/>
            <a:chExt cx="7392516" cy="6728064"/>
          </a:xfrm>
        </p:grpSpPr>
        <p:sp>
          <p:nvSpPr>
            <p:cNvPr id="3" name="TextBox 3"/>
            <p:cNvSpPr txBox="1"/>
            <p:nvPr/>
          </p:nvSpPr>
          <p:spPr>
            <a:xfrm>
              <a:off x="6474130" y="1860537"/>
              <a:ext cx="918386" cy="579825"/>
            </a:xfrm>
            <a:prstGeom prst="rect">
              <a:avLst/>
            </a:prstGeom>
          </p:spPr>
          <p:txBody>
            <a:bodyPr lIns="0" tIns="0" rIns="0" bIns="0" rtlCol="0" anchor="t">
              <a:spAutoFit/>
            </a:bodyPr>
            <a:lstStyle/>
            <a:p>
              <a:pPr algn="ctr">
                <a:lnSpc>
                  <a:spcPts val="1787"/>
                </a:lnSpc>
              </a:pPr>
              <a:r>
                <a:rPr lang="en-US" sz="1276">
                  <a:solidFill>
                    <a:srgbClr val="000000"/>
                  </a:solidFill>
                  <a:latin typeface="Poppins Bold"/>
                </a:rPr>
                <a:t>Housing</a:t>
              </a:r>
            </a:p>
            <a:p>
              <a:pPr algn="ctr">
                <a:lnSpc>
                  <a:spcPts val="1787"/>
                </a:lnSpc>
              </a:pPr>
              <a:r>
                <a:rPr lang="en-US" sz="1276">
                  <a:solidFill>
                    <a:srgbClr val="000000"/>
                  </a:solidFill>
                  <a:latin typeface="Poppins Bold"/>
                </a:rPr>
                <a:t>38%</a:t>
              </a:r>
            </a:p>
          </p:txBody>
        </p:sp>
        <p:sp>
          <p:nvSpPr>
            <p:cNvPr id="4" name="TextBox 4"/>
            <p:cNvSpPr txBox="1"/>
            <p:nvPr/>
          </p:nvSpPr>
          <p:spPr>
            <a:xfrm>
              <a:off x="1972036" y="6148239"/>
              <a:ext cx="1680101" cy="579825"/>
            </a:xfrm>
            <a:prstGeom prst="rect">
              <a:avLst/>
            </a:prstGeom>
          </p:spPr>
          <p:txBody>
            <a:bodyPr lIns="0" tIns="0" rIns="0" bIns="0" rtlCol="0" anchor="t">
              <a:spAutoFit/>
            </a:bodyPr>
            <a:lstStyle/>
            <a:p>
              <a:pPr algn="ctr">
                <a:lnSpc>
                  <a:spcPts val="1787"/>
                </a:lnSpc>
              </a:pPr>
              <a:r>
                <a:rPr lang="en-US" sz="1276">
                  <a:solidFill>
                    <a:srgbClr val="000000"/>
                  </a:solidFill>
                  <a:latin typeface="Poppins Bold"/>
                </a:rPr>
                <a:t>Transportation</a:t>
              </a:r>
            </a:p>
            <a:p>
              <a:pPr algn="ctr">
                <a:lnSpc>
                  <a:spcPts val="1787"/>
                </a:lnSpc>
              </a:pPr>
              <a:r>
                <a:rPr lang="en-US" sz="1276">
                  <a:solidFill>
                    <a:srgbClr val="000000"/>
                  </a:solidFill>
                  <a:latin typeface="Poppins Bold"/>
                </a:rPr>
                <a:t>31%</a:t>
              </a:r>
            </a:p>
          </p:txBody>
        </p:sp>
        <p:sp>
          <p:nvSpPr>
            <p:cNvPr id="5" name="TextBox 5"/>
            <p:cNvSpPr txBox="1"/>
            <p:nvPr/>
          </p:nvSpPr>
          <p:spPr>
            <a:xfrm>
              <a:off x="0" y="2437136"/>
              <a:ext cx="748696" cy="579825"/>
            </a:xfrm>
            <a:prstGeom prst="rect">
              <a:avLst/>
            </a:prstGeom>
          </p:spPr>
          <p:txBody>
            <a:bodyPr lIns="0" tIns="0" rIns="0" bIns="0" rtlCol="0" anchor="t">
              <a:spAutoFit/>
            </a:bodyPr>
            <a:lstStyle/>
            <a:p>
              <a:pPr algn="ctr">
                <a:lnSpc>
                  <a:spcPts val="1787"/>
                </a:lnSpc>
              </a:pPr>
              <a:r>
                <a:rPr lang="en-US" sz="1276">
                  <a:solidFill>
                    <a:srgbClr val="000000"/>
                  </a:solidFill>
                  <a:latin typeface="Poppins Bold"/>
                </a:rPr>
                <a:t>School</a:t>
              </a:r>
            </a:p>
            <a:p>
              <a:pPr algn="ctr">
                <a:lnSpc>
                  <a:spcPts val="1787"/>
                </a:lnSpc>
              </a:pPr>
              <a:r>
                <a:rPr lang="en-US" sz="1276">
                  <a:solidFill>
                    <a:srgbClr val="000000"/>
                  </a:solidFill>
                  <a:latin typeface="Poppins Bold"/>
                </a:rPr>
                <a:t>18%</a:t>
              </a:r>
            </a:p>
          </p:txBody>
        </p:sp>
        <p:sp>
          <p:nvSpPr>
            <p:cNvPr id="6" name="TextBox 6"/>
            <p:cNvSpPr txBox="1"/>
            <p:nvPr/>
          </p:nvSpPr>
          <p:spPr>
            <a:xfrm>
              <a:off x="1646630" y="-28575"/>
              <a:ext cx="1942685" cy="579825"/>
            </a:xfrm>
            <a:prstGeom prst="rect">
              <a:avLst/>
            </a:prstGeom>
          </p:spPr>
          <p:txBody>
            <a:bodyPr lIns="0" tIns="0" rIns="0" bIns="0" rtlCol="0" anchor="t">
              <a:spAutoFit/>
            </a:bodyPr>
            <a:lstStyle/>
            <a:p>
              <a:pPr algn="ctr">
                <a:lnSpc>
                  <a:spcPts val="1787"/>
                </a:lnSpc>
              </a:pPr>
              <a:r>
                <a:rPr lang="en-US" sz="1276">
                  <a:solidFill>
                    <a:srgbClr val="000000"/>
                  </a:solidFill>
                  <a:latin typeface="Poppins Bold"/>
                </a:rPr>
                <a:t>Household Goods</a:t>
              </a:r>
            </a:p>
            <a:p>
              <a:pPr algn="ctr">
                <a:lnSpc>
                  <a:spcPts val="1787"/>
                </a:lnSpc>
              </a:pPr>
              <a:r>
                <a:rPr lang="en-US" sz="1276">
                  <a:solidFill>
                    <a:srgbClr val="000000"/>
                  </a:solidFill>
                  <a:latin typeface="Poppins Bold"/>
                </a:rPr>
                <a:t>9%</a:t>
              </a:r>
            </a:p>
          </p:txBody>
        </p:sp>
        <p:sp>
          <p:nvSpPr>
            <p:cNvPr id="7" name="TextBox 7"/>
            <p:cNvSpPr txBox="1"/>
            <p:nvPr/>
          </p:nvSpPr>
          <p:spPr>
            <a:xfrm>
              <a:off x="1212019" y="576854"/>
              <a:ext cx="524993" cy="579825"/>
            </a:xfrm>
            <a:prstGeom prst="rect">
              <a:avLst/>
            </a:prstGeom>
          </p:spPr>
          <p:txBody>
            <a:bodyPr lIns="0" tIns="0" rIns="0" bIns="0" rtlCol="0" anchor="t">
              <a:spAutoFit/>
            </a:bodyPr>
            <a:lstStyle/>
            <a:p>
              <a:pPr algn="ctr">
                <a:lnSpc>
                  <a:spcPts val="1787"/>
                </a:lnSpc>
              </a:pPr>
              <a:r>
                <a:rPr lang="en-US" sz="1276">
                  <a:solidFill>
                    <a:srgbClr val="000000"/>
                  </a:solidFill>
                  <a:latin typeface="Poppins Bold"/>
                </a:rPr>
                <a:t>Debt</a:t>
              </a:r>
            </a:p>
            <a:p>
              <a:pPr algn="ctr">
                <a:lnSpc>
                  <a:spcPts val="1787"/>
                </a:lnSpc>
              </a:pPr>
              <a:r>
                <a:rPr lang="en-US" sz="1276">
                  <a:solidFill>
                    <a:srgbClr val="000000"/>
                  </a:solidFill>
                  <a:latin typeface="Poppins Bold"/>
                </a:rPr>
                <a:t>4%</a:t>
              </a:r>
            </a:p>
          </p:txBody>
        </p:sp>
        <p:grpSp>
          <p:nvGrpSpPr>
            <p:cNvPr id="8" name="Group 8"/>
            <p:cNvGrpSpPr>
              <a:grpSpLocks noChangeAspect="1"/>
            </p:cNvGrpSpPr>
            <p:nvPr/>
          </p:nvGrpSpPr>
          <p:grpSpPr>
            <a:xfrm>
              <a:off x="771841" y="602955"/>
              <a:ext cx="5472314" cy="5472314"/>
              <a:chOff x="0" y="0"/>
              <a:chExt cx="2540000" cy="2540000"/>
            </a:xfrm>
          </p:grpSpPr>
          <p:sp>
            <p:nvSpPr>
              <p:cNvPr id="9" name="Freeform 9"/>
              <p:cNvSpPr/>
              <p:nvPr/>
            </p:nvSpPr>
            <p:spPr>
              <a:xfrm>
                <a:off x="1270000" y="0"/>
                <a:ext cx="1375738" cy="2238084"/>
              </a:xfrm>
              <a:custGeom>
                <a:avLst/>
                <a:gdLst/>
                <a:ahLst/>
                <a:cxnLst/>
                <a:rect l="l" t="t" r="r" b="b"/>
                <a:pathLst>
                  <a:path w="1375738" h="2238084">
                    <a:moveTo>
                      <a:pt x="0" y="0"/>
                    </a:moveTo>
                    <a:cubicBezTo>
                      <a:pt x="532545" y="0"/>
                      <a:pt x="1008530" y="332252"/>
                      <a:pt x="1192134" y="832145"/>
                    </a:cubicBezTo>
                    <a:cubicBezTo>
                      <a:pt x="1375738" y="1332039"/>
                      <a:pt x="1227961" y="1893390"/>
                      <a:pt x="822018" y="2238084"/>
                    </a:cubicBezTo>
                    <a:lnTo>
                      <a:pt x="0" y="1270000"/>
                    </a:lnTo>
                    <a:close/>
                  </a:path>
                </a:pathLst>
              </a:custGeom>
              <a:solidFill>
                <a:srgbClr val="6CE5E8"/>
              </a:solidFill>
            </p:spPr>
          </p:sp>
          <p:sp>
            <p:nvSpPr>
              <p:cNvPr id="10" name="Freeform 10"/>
              <p:cNvSpPr/>
              <p:nvPr/>
            </p:nvSpPr>
            <p:spPr>
              <a:xfrm>
                <a:off x="67293" y="1270000"/>
                <a:ext cx="2072081" cy="1336820"/>
              </a:xfrm>
              <a:custGeom>
                <a:avLst/>
                <a:gdLst/>
                <a:ahLst/>
                <a:cxnLst/>
                <a:rect l="l" t="t" r="r" b="b"/>
                <a:pathLst>
                  <a:path w="2072081" h="1336820">
                    <a:moveTo>
                      <a:pt x="2072082" y="925790"/>
                    </a:moveTo>
                    <a:cubicBezTo>
                      <a:pt x="1757255" y="1221433"/>
                      <a:pt x="1313762" y="1336820"/>
                      <a:pt x="894769" y="1232102"/>
                    </a:cubicBezTo>
                    <a:cubicBezTo>
                      <a:pt x="475777" y="1127384"/>
                      <a:pt x="138718" y="816914"/>
                      <a:pt x="0" y="407918"/>
                    </a:cubicBezTo>
                    <a:lnTo>
                      <a:pt x="1202707" y="0"/>
                    </a:lnTo>
                    <a:close/>
                  </a:path>
                </a:pathLst>
              </a:custGeom>
              <a:solidFill>
                <a:srgbClr val="41B8D5"/>
              </a:solidFill>
            </p:spPr>
          </p:sp>
          <p:sp>
            <p:nvSpPr>
              <p:cNvPr id="11" name="Freeform 11"/>
              <p:cNvSpPr/>
              <p:nvPr/>
            </p:nvSpPr>
            <p:spPr>
              <a:xfrm>
                <a:off x="-100399" y="355441"/>
                <a:ext cx="1370399" cy="1382077"/>
              </a:xfrm>
              <a:custGeom>
                <a:avLst/>
                <a:gdLst/>
                <a:ahLst/>
                <a:cxnLst/>
                <a:rect l="l" t="t" r="r" b="b"/>
                <a:pathLst>
                  <a:path w="1370399" h="1382077">
                    <a:moveTo>
                      <a:pt x="189583" y="1382077"/>
                    </a:moveTo>
                    <a:cubicBezTo>
                      <a:pt x="0" y="903245"/>
                      <a:pt x="118354" y="357328"/>
                      <a:pt x="489216" y="0"/>
                    </a:cubicBezTo>
                    <a:lnTo>
                      <a:pt x="1370399" y="914559"/>
                    </a:lnTo>
                    <a:close/>
                  </a:path>
                </a:pathLst>
              </a:custGeom>
              <a:solidFill>
                <a:srgbClr val="2D8BBA"/>
              </a:solidFill>
            </p:spPr>
          </p:sp>
          <p:sp>
            <p:nvSpPr>
              <p:cNvPr id="12" name="Freeform 12"/>
              <p:cNvSpPr/>
              <p:nvPr/>
            </p:nvSpPr>
            <p:spPr>
              <a:xfrm>
                <a:off x="344210" y="165033"/>
                <a:ext cx="925790" cy="1104967"/>
              </a:xfrm>
              <a:custGeom>
                <a:avLst/>
                <a:gdLst/>
                <a:ahLst/>
                <a:cxnLst/>
                <a:rect l="l" t="t" r="r" b="b"/>
                <a:pathLst>
                  <a:path w="925790" h="1104967">
                    <a:moveTo>
                      <a:pt x="0" y="235592"/>
                    </a:moveTo>
                    <a:cubicBezTo>
                      <a:pt x="87488" y="142427"/>
                      <a:pt x="188537" y="63002"/>
                      <a:pt x="299733" y="0"/>
                    </a:cubicBezTo>
                    <a:lnTo>
                      <a:pt x="925790" y="1104967"/>
                    </a:lnTo>
                    <a:close/>
                  </a:path>
                </a:pathLst>
              </a:custGeom>
              <a:solidFill>
                <a:srgbClr val="2F5F98"/>
              </a:solidFill>
            </p:spPr>
          </p:sp>
          <p:sp>
            <p:nvSpPr>
              <p:cNvPr id="13" name="Freeform 13"/>
              <p:cNvSpPr/>
              <p:nvPr/>
            </p:nvSpPr>
            <p:spPr>
              <a:xfrm>
                <a:off x="589500" y="0"/>
                <a:ext cx="680500" cy="1270000"/>
              </a:xfrm>
              <a:custGeom>
                <a:avLst/>
                <a:gdLst/>
                <a:ahLst/>
                <a:cxnLst/>
                <a:rect l="l" t="t" r="r" b="b"/>
                <a:pathLst>
                  <a:path w="680500" h="1270000">
                    <a:moveTo>
                      <a:pt x="0" y="197704"/>
                    </a:moveTo>
                    <a:cubicBezTo>
                      <a:pt x="203444" y="68594"/>
                      <a:pt x="439419" y="24"/>
                      <a:pt x="680373" y="0"/>
                    </a:cubicBezTo>
                    <a:lnTo>
                      <a:pt x="680500" y="1270000"/>
                    </a:lnTo>
                    <a:close/>
                  </a:path>
                </a:pathLst>
              </a:custGeom>
              <a:solidFill>
                <a:srgbClr val="31356E"/>
              </a:solidFill>
            </p:spPr>
            <p:txBody>
              <a:bodyPr/>
              <a:lstStyle/>
              <a:p>
                <a:endParaRPr lang="en-IN" dirty="0"/>
              </a:p>
            </p:txBody>
          </p:sp>
        </p:grpSp>
      </p:grpSp>
      <p:grpSp>
        <p:nvGrpSpPr>
          <p:cNvPr id="14" name="Group 14"/>
          <p:cNvGrpSpPr/>
          <p:nvPr/>
        </p:nvGrpSpPr>
        <p:grpSpPr>
          <a:xfrm>
            <a:off x="8695186" y="2448266"/>
            <a:ext cx="2617707" cy="2617707"/>
            <a:chOff x="0" y="0"/>
            <a:chExt cx="3490276" cy="3490276"/>
          </a:xfrm>
        </p:grpSpPr>
        <p:sp>
          <p:nvSpPr>
            <p:cNvPr id="15" name="TextBox 15"/>
            <p:cNvSpPr txBox="1"/>
            <p:nvPr/>
          </p:nvSpPr>
          <p:spPr>
            <a:xfrm>
              <a:off x="865051" y="1207656"/>
              <a:ext cx="1760174" cy="951138"/>
            </a:xfrm>
            <a:prstGeom prst="rect">
              <a:avLst/>
            </a:prstGeom>
          </p:spPr>
          <p:txBody>
            <a:bodyPr lIns="0" tIns="0" rIns="0" bIns="0" rtlCol="0" anchor="t">
              <a:spAutoFit/>
            </a:bodyPr>
            <a:lstStyle/>
            <a:p>
              <a:pPr algn="ctr">
                <a:lnSpc>
                  <a:spcPts val="5700"/>
                </a:lnSpc>
              </a:pPr>
              <a:r>
                <a:rPr lang="en-US" sz="4071">
                  <a:solidFill>
                    <a:srgbClr val="000000"/>
                  </a:solidFill>
                  <a:latin typeface="Poppins"/>
                </a:rPr>
                <a:t>41.6%</a:t>
              </a:r>
            </a:p>
          </p:txBody>
        </p:sp>
        <p:grpSp>
          <p:nvGrpSpPr>
            <p:cNvPr id="16" name="Group 16"/>
            <p:cNvGrpSpPr>
              <a:grpSpLocks noChangeAspect="1"/>
            </p:cNvGrpSpPr>
            <p:nvPr/>
          </p:nvGrpSpPr>
          <p:grpSpPr>
            <a:xfrm>
              <a:off x="0" y="0"/>
              <a:ext cx="3490276" cy="3490276"/>
              <a:chOff x="0" y="0"/>
              <a:chExt cx="2540000" cy="2540000"/>
            </a:xfrm>
          </p:grpSpPr>
          <p:sp>
            <p:nvSpPr>
              <p:cNvPr id="17" name="Freeform 17"/>
              <p:cNvSpPr/>
              <p:nvPr/>
            </p:nvSpPr>
            <p:spPr>
              <a:xfrm>
                <a:off x="-62725" y="-2035"/>
                <a:ext cx="2665449" cy="2544070"/>
              </a:xfrm>
              <a:custGeom>
                <a:avLst/>
                <a:gdLst/>
                <a:ahLst/>
                <a:cxnLst/>
                <a:rect l="l" t="t" r="r" b="b"/>
                <a:pathLst>
                  <a:path w="2665449" h="2544070">
                    <a:moveTo>
                      <a:pt x="1332725" y="2035"/>
                    </a:moveTo>
                    <a:cubicBezTo>
                      <a:pt x="1787805" y="0"/>
                      <a:pt x="2209190" y="241614"/>
                      <a:pt x="2437320" y="635390"/>
                    </a:cubicBezTo>
                    <a:cubicBezTo>
                      <a:pt x="2665450" y="1029165"/>
                      <a:pt x="2665450" y="1514905"/>
                      <a:pt x="2437320" y="1908680"/>
                    </a:cubicBezTo>
                    <a:cubicBezTo>
                      <a:pt x="2209190" y="2302456"/>
                      <a:pt x="1787805" y="2544070"/>
                      <a:pt x="1332725" y="2542035"/>
                    </a:cubicBezTo>
                    <a:cubicBezTo>
                      <a:pt x="877645" y="2544070"/>
                      <a:pt x="456260" y="2302456"/>
                      <a:pt x="228130" y="1908680"/>
                    </a:cubicBezTo>
                    <a:cubicBezTo>
                      <a:pt x="0" y="1514905"/>
                      <a:pt x="0" y="1029165"/>
                      <a:pt x="228130" y="635390"/>
                    </a:cubicBezTo>
                    <a:cubicBezTo>
                      <a:pt x="456260" y="241614"/>
                      <a:pt x="877645" y="0"/>
                      <a:pt x="1332725" y="2035"/>
                    </a:cubicBezTo>
                    <a:lnTo>
                      <a:pt x="1332725" y="459235"/>
                    </a:lnTo>
                    <a:cubicBezTo>
                      <a:pt x="1041474" y="457932"/>
                      <a:pt x="771787" y="612566"/>
                      <a:pt x="625784" y="864582"/>
                    </a:cubicBezTo>
                    <a:cubicBezTo>
                      <a:pt x="479781" y="1116598"/>
                      <a:pt x="479781" y="1427472"/>
                      <a:pt x="625784" y="1679488"/>
                    </a:cubicBezTo>
                    <a:cubicBezTo>
                      <a:pt x="771787" y="1931504"/>
                      <a:pt x="1041474" y="2086137"/>
                      <a:pt x="1332725" y="2084835"/>
                    </a:cubicBezTo>
                    <a:cubicBezTo>
                      <a:pt x="1623976" y="2086137"/>
                      <a:pt x="1893663" y="1931504"/>
                      <a:pt x="2039666" y="1679488"/>
                    </a:cubicBezTo>
                    <a:cubicBezTo>
                      <a:pt x="2185669" y="1427472"/>
                      <a:pt x="2185669" y="1116598"/>
                      <a:pt x="2039666" y="864582"/>
                    </a:cubicBezTo>
                    <a:cubicBezTo>
                      <a:pt x="1893663" y="612566"/>
                      <a:pt x="1623976" y="457932"/>
                      <a:pt x="1332725" y="459235"/>
                    </a:cubicBezTo>
                    <a:close/>
                  </a:path>
                </a:pathLst>
              </a:custGeom>
              <a:solidFill>
                <a:srgbClr val="6CE5E8"/>
              </a:solidFill>
            </p:spPr>
          </p:sp>
          <p:sp>
            <p:nvSpPr>
              <p:cNvPr id="18" name="Freeform 18"/>
              <p:cNvSpPr/>
              <p:nvPr/>
            </p:nvSpPr>
            <p:spPr>
              <a:xfrm>
                <a:off x="1254964" y="12637"/>
                <a:ext cx="1363969" cy="2265045"/>
              </a:xfrm>
              <a:custGeom>
                <a:avLst/>
                <a:gdLst/>
                <a:ahLst/>
                <a:cxnLst/>
                <a:rect l="l" t="t" r="r" b="b"/>
                <a:pathLst>
                  <a:path w="1363969" h="2265045">
                    <a:moveTo>
                      <a:pt x="293816" y="18339"/>
                    </a:moveTo>
                    <a:cubicBezTo>
                      <a:pt x="754075" y="121897"/>
                      <a:pt x="1119003" y="472048"/>
                      <a:pt x="1241486" y="927635"/>
                    </a:cubicBezTo>
                    <a:cubicBezTo>
                      <a:pt x="1363969" y="1383223"/>
                      <a:pt x="1223822" y="1869162"/>
                      <a:pt x="877542" y="2189556"/>
                    </a:cubicBezTo>
                    <a:cubicBezTo>
                      <a:pt x="817665" y="2245456"/>
                      <a:pt x="732455" y="2265045"/>
                      <a:pt x="654177" y="2240907"/>
                    </a:cubicBezTo>
                    <a:cubicBezTo>
                      <a:pt x="575899" y="2216768"/>
                      <a:pt x="516520" y="2152591"/>
                      <a:pt x="498523" y="2072677"/>
                    </a:cubicBezTo>
                    <a:cubicBezTo>
                      <a:pt x="480527" y="1992763"/>
                      <a:pt x="506665" y="1909328"/>
                      <a:pt x="567040" y="1853966"/>
                    </a:cubicBezTo>
                    <a:cubicBezTo>
                      <a:pt x="788659" y="1648914"/>
                      <a:pt x="878353" y="1337913"/>
                      <a:pt x="799964" y="1046337"/>
                    </a:cubicBezTo>
                    <a:cubicBezTo>
                      <a:pt x="721575" y="754761"/>
                      <a:pt x="488021" y="530665"/>
                      <a:pt x="193456" y="464387"/>
                    </a:cubicBezTo>
                    <a:cubicBezTo>
                      <a:pt x="113459" y="446764"/>
                      <a:pt x="49006" y="387684"/>
                      <a:pt x="24503" y="309519"/>
                    </a:cubicBezTo>
                    <a:cubicBezTo>
                      <a:pt x="0" y="231354"/>
                      <a:pt x="19193" y="146054"/>
                      <a:pt x="74814" y="85917"/>
                    </a:cubicBezTo>
                    <a:cubicBezTo>
                      <a:pt x="130434" y="25780"/>
                      <a:pt x="213980" y="0"/>
                      <a:pt x="293816" y="18339"/>
                    </a:cubicBezTo>
                    <a:close/>
                  </a:path>
                </a:pathLst>
              </a:custGeom>
              <a:solidFill>
                <a:srgbClr val="41B8D5"/>
              </a:solidFill>
            </p:spPr>
          </p:sp>
        </p:grpSp>
      </p:grpSp>
      <p:grpSp>
        <p:nvGrpSpPr>
          <p:cNvPr id="19" name="Group 19"/>
          <p:cNvGrpSpPr/>
          <p:nvPr/>
        </p:nvGrpSpPr>
        <p:grpSpPr>
          <a:xfrm>
            <a:off x="8722830" y="6295537"/>
            <a:ext cx="2590063" cy="1295031"/>
            <a:chOff x="0" y="0"/>
            <a:chExt cx="3453417" cy="1726709"/>
          </a:xfrm>
        </p:grpSpPr>
        <p:sp>
          <p:nvSpPr>
            <p:cNvPr id="20" name="TextBox 20"/>
            <p:cNvSpPr txBox="1"/>
            <p:nvPr/>
          </p:nvSpPr>
          <p:spPr>
            <a:xfrm>
              <a:off x="1281597" y="793832"/>
              <a:ext cx="890223" cy="932877"/>
            </a:xfrm>
            <a:prstGeom prst="rect">
              <a:avLst/>
            </a:prstGeom>
          </p:spPr>
          <p:txBody>
            <a:bodyPr lIns="0" tIns="0" rIns="0" bIns="0" rtlCol="0" anchor="t">
              <a:spAutoFit/>
            </a:bodyPr>
            <a:lstStyle/>
            <a:p>
              <a:pPr algn="ctr">
                <a:lnSpc>
                  <a:spcPts val="5639"/>
                </a:lnSpc>
              </a:pPr>
              <a:r>
                <a:rPr lang="en-US" sz="4028">
                  <a:solidFill>
                    <a:srgbClr val="000000"/>
                  </a:solidFill>
                  <a:latin typeface="Poppins"/>
                </a:rPr>
                <a:t>7%</a:t>
              </a:r>
            </a:p>
          </p:txBody>
        </p:sp>
        <p:grpSp>
          <p:nvGrpSpPr>
            <p:cNvPr id="21" name="Group 21"/>
            <p:cNvGrpSpPr>
              <a:grpSpLocks noChangeAspect="1"/>
            </p:cNvGrpSpPr>
            <p:nvPr/>
          </p:nvGrpSpPr>
          <p:grpSpPr>
            <a:xfrm>
              <a:off x="0" y="0"/>
              <a:ext cx="3453417" cy="1726709"/>
              <a:chOff x="0" y="0"/>
              <a:chExt cx="2540000" cy="1270000"/>
            </a:xfrm>
          </p:grpSpPr>
          <p:sp>
            <p:nvSpPr>
              <p:cNvPr id="22" name="Freeform 22"/>
              <p:cNvSpPr/>
              <p:nvPr/>
            </p:nvSpPr>
            <p:spPr>
              <a:xfrm>
                <a:off x="4175" y="0"/>
                <a:ext cx="2531651" cy="1280007"/>
              </a:xfrm>
              <a:custGeom>
                <a:avLst/>
                <a:gdLst/>
                <a:ahLst/>
                <a:cxnLst/>
                <a:rect l="l" t="t" r="r" b="b"/>
                <a:pathLst>
                  <a:path w="2531651" h="1280007">
                    <a:moveTo>
                      <a:pt x="7688" y="1096818"/>
                    </a:moveTo>
                    <a:cubicBezTo>
                      <a:pt x="94208" y="468265"/>
                      <a:pt x="631345" y="0"/>
                      <a:pt x="1265825" y="0"/>
                    </a:cubicBezTo>
                    <a:cubicBezTo>
                      <a:pt x="1900305" y="0"/>
                      <a:pt x="2437442" y="468265"/>
                      <a:pt x="2523962" y="1096818"/>
                    </a:cubicBezTo>
                    <a:cubicBezTo>
                      <a:pt x="2531650" y="1150884"/>
                      <a:pt x="2509823" y="1204932"/>
                      <a:pt x="2466744" y="1238495"/>
                    </a:cubicBezTo>
                    <a:cubicBezTo>
                      <a:pt x="2423666" y="1272059"/>
                      <a:pt x="2365921" y="1280007"/>
                      <a:pt x="2315377" y="1259331"/>
                    </a:cubicBezTo>
                    <a:cubicBezTo>
                      <a:pt x="2264832" y="1238655"/>
                      <a:pt x="2229214" y="1192515"/>
                      <a:pt x="2222009" y="1138382"/>
                    </a:cubicBezTo>
                    <a:cubicBezTo>
                      <a:pt x="2156254" y="660681"/>
                      <a:pt x="1748030" y="304800"/>
                      <a:pt x="1265825" y="304800"/>
                    </a:cubicBezTo>
                    <a:cubicBezTo>
                      <a:pt x="783620" y="304800"/>
                      <a:pt x="375396" y="660681"/>
                      <a:pt x="309641" y="1138382"/>
                    </a:cubicBezTo>
                    <a:cubicBezTo>
                      <a:pt x="302436" y="1192515"/>
                      <a:pt x="266818" y="1238655"/>
                      <a:pt x="216273" y="1259331"/>
                    </a:cubicBezTo>
                    <a:cubicBezTo>
                      <a:pt x="165729" y="1280007"/>
                      <a:pt x="107984" y="1272059"/>
                      <a:pt x="64906" y="1238495"/>
                    </a:cubicBezTo>
                    <a:cubicBezTo>
                      <a:pt x="21827" y="1204932"/>
                      <a:pt x="0" y="1150884"/>
                      <a:pt x="7688" y="1096818"/>
                    </a:cubicBezTo>
                    <a:close/>
                  </a:path>
                </a:pathLst>
              </a:custGeom>
              <a:solidFill>
                <a:srgbClr val="6CE5E8"/>
              </a:solidFill>
            </p:spPr>
          </p:sp>
          <p:sp>
            <p:nvSpPr>
              <p:cNvPr id="23" name="Freeform 23"/>
              <p:cNvSpPr/>
              <p:nvPr/>
            </p:nvSpPr>
            <p:spPr>
              <a:xfrm>
                <a:off x="4175" y="955193"/>
                <a:ext cx="317330" cy="324815"/>
              </a:xfrm>
              <a:custGeom>
                <a:avLst/>
                <a:gdLst/>
                <a:ahLst/>
                <a:cxnLst/>
                <a:rect l="l" t="t" r="r" b="b"/>
                <a:pathLst>
                  <a:path w="317330" h="324815">
                    <a:moveTo>
                      <a:pt x="7688" y="141625"/>
                    </a:moveTo>
                    <a:cubicBezTo>
                      <a:pt x="14893" y="87492"/>
                      <a:pt x="50511" y="41352"/>
                      <a:pt x="101056" y="20676"/>
                    </a:cubicBezTo>
                    <a:cubicBezTo>
                      <a:pt x="151601" y="0"/>
                      <a:pt x="209345" y="7948"/>
                      <a:pt x="252424" y="41512"/>
                    </a:cubicBezTo>
                    <a:cubicBezTo>
                      <a:pt x="295502" y="75075"/>
                      <a:pt x="317330" y="129123"/>
                      <a:pt x="309641" y="183189"/>
                    </a:cubicBezTo>
                    <a:cubicBezTo>
                      <a:pt x="302436" y="237322"/>
                      <a:pt x="266818" y="283462"/>
                      <a:pt x="216273" y="304138"/>
                    </a:cubicBezTo>
                    <a:cubicBezTo>
                      <a:pt x="165729" y="324814"/>
                      <a:pt x="107984" y="316866"/>
                      <a:pt x="64906" y="283302"/>
                    </a:cubicBezTo>
                    <a:cubicBezTo>
                      <a:pt x="21827" y="249739"/>
                      <a:pt x="0" y="195691"/>
                      <a:pt x="7688" y="141625"/>
                    </a:cubicBezTo>
                    <a:close/>
                  </a:path>
                </a:pathLst>
              </a:custGeom>
              <a:solidFill>
                <a:srgbClr val="41B8D5"/>
              </a:solidFill>
            </p:spPr>
          </p:sp>
        </p:grpSp>
      </p:grpSp>
      <p:grpSp>
        <p:nvGrpSpPr>
          <p:cNvPr id="24" name="Group 24"/>
          <p:cNvGrpSpPr/>
          <p:nvPr/>
        </p:nvGrpSpPr>
        <p:grpSpPr>
          <a:xfrm>
            <a:off x="13332193" y="2757429"/>
            <a:ext cx="2572271" cy="1286135"/>
            <a:chOff x="0" y="0"/>
            <a:chExt cx="3429694" cy="1714847"/>
          </a:xfrm>
        </p:grpSpPr>
        <p:sp>
          <p:nvSpPr>
            <p:cNvPr id="25" name="TextBox 25"/>
            <p:cNvSpPr txBox="1"/>
            <p:nvPr/>
          </p:nvSpPr>
          <p:spPr>
            <a:xfrm>
              <a:off x="1045150" y="778069"/>
              <a:ext cx="1339394" cy="936779"/>
            </a:xfrm>
            <a:prstGeom prst="rect">
              <a:avLst/>
            </a:prstGeom>
          </p:spPr>
          <p:txBody>
            <a:bodyPr lIns="0" tIns="0" rIns="0" bIns="0" rtlCol="0" anchor="t">
              <a:spAutoFit/>
            </a:bodyPr>
            <a:lstStyle/>
            <a:p>
              <a:pPr algn="ctr">
                <a:lnSpc>
                  <a:spcPts val="5601"/>
                </a:lnSpc>
              </a:pPr>
              <a:r>
                <a:rPr lang="en-US" sz="4000">
                  <a:solidFill>
                    <a:srgbClr val="000000"/>
                  </a:solidFill>
                  <a:latin typeface="Poppins"/>
                </a:rPr>
                <a:t>34%</a:t>
              </a:r>
            </a:p>
          </p:txBody>
        </p:sp>
        <p:grpSp>
          <p:nvGrpSpPr>
            <p:cNvPr id="26" name="Group 26"/>
            <p:cNvGrpSpPr>
              <a:grpSpLocks noChangeAspect="1"/>
            </p:cNvGrpSpPr>
            <p:nvPr/>
          </p:nvGrpSpPr>
          <p:grpSpPr>
            <a:xfrm>
              <a:off x="0" y="0"/>
              <a:ext cx="3429694" cy="1714847"/>
              <a:chOff x="0" y="0"/>
              <a:chExt cx="2540000" cy="1270000"/>
            </a:xfrm>
          </p:grpSpPr>
          <p:sp>
            <p:nvSpPr>
              <p:cNvPr id="27" name="Freeform 27"/>
              <p:cNvSpPr/>
              <p:nvPr/>
            </p:nvSpPr>
            <p:spPr>
              <a:xfrm>
                <a:off x="4175" y="0"/>
                <a:ext cx="2531651" cy="1280007"/>
              </a:xfrm>
              <a:custGeom>
                <a:avLst/>
                <a:gdLst/>
                <a:ahLst/>
                <a:cxnLst/>
                <a:rect l="l" t="t" r="r" b="b"/>
                <a:pathLst>
                  <a:path w="2531651" h="1280007">
                    <a:moveTo>
                      <a:pt x="7688" y="1096818"/>
                    </a:moveTo>
                    <a:cubicBezTo>
                      <a:pt x="94208" y="468265"/>
                      <a:pt x="631345" y="0"/>
                      <a:pt x="1265825" y="0"/>
                    </a:cubicBezTo>
                    <a:cubicBezTo>
                      <a:pt x="1900305" y="0"/>
                      <a:pt x="2437442" y="468265"/>
                      <a:pt x="2523962" y="1096818"/>
                    </a:cubicBezTo>
                    <a:cubicBezTo>
                      <a:pt x="2531650" y="1150884"/>
                      <a:pt x="2509823" y="1204932"/>
                      <a:pt x="2466744" y="1238495"/>
                    </a:cubicBezTo>
                    <a:cubicBezTo>
                      <a:pt x="2423666" y="1272059"/>
                      <a:pt x="2365921" y="1280007"/>
                      <a:pt x="2315377" y="1259331"/>
                    </a:cubicBezTo>
                    <a:cubicBezTo>
                      <a:pt x="2264832" y="1238655"/>
                      <a:pt x="2229214" y="1192515"/>
                      <a:pt x="2222009" y="1138382"/>
                    </a:cubicBezTo>
                    <a:cubicBezTo>
                      <a:pt x="2156254" y="660681"/>
                      <a:pt x="1748030" y="304800"/>
                      <a:pt x="1265825" y="304800"/>
                    </a:cubicBezTo>
                    <a:cubicBezTo>
                      <a:pt x="783620" y="304800"/>
                      <a:pt x="375396" y="660681"/>
                      <a:pt x="309641" y="1138382"/>
                    </a:cubicBezTo>
                    <a:cubicBezTo>
                      <a:pt x="302436" y="1192515"/>
                      <a:pt x="266818" y="1238655"/>
                      <a:pt x="216273" y="1259331"/>
                    </a:cubicBezTo>
                    <a:cubicBezTo>
                      <a:pt x="165729" y="1280007"/>
                      <a:pt x="107984" y="1272059"/>
                      <a:pt x="64906" y="1238495"/>
                    </a:cubicBezTo>
                    <a:cubicBezTo>
                      <a:pt x="21827" y="1204932"/>
                      <a:pt x="0" y="1150884"/>
                      <a:pt x="7688" y="1096818"/>
                    </a:cubicBezTo>
                    <a:close/>
                  </a:path>
                </a:pathLst>
              </a:custGeom>
              <a:solidFill>
                <a:srgbClr val="6CE5E8"/>
              </a:solidFill>
            </p:spPr>
          </p:sp>
          <p:sp>
            <p:nvSpPr>
              <p:cNvPr id="28" name="Freeform 28"/>
              <p:cNvSpPr/>
              <p:nvPr/>
            </p:nvSpPr>
            <p:spPr>
              <a:xfrm>
                <a:off x="4175" y="211223"/>
                <a:ext cx="757082" cy="1068784"/>
              </a:xfrm>
              <a:custGeom>
                <a:avLst/>
                <a:gdLst/>
                <a:ahLst/>
                <a:cxnLst/>
                <a:rect l="l" t="t" r="r" b="b"/>
                <a:pathLst>
                  <a:path w="757082" h="1068784">
                    <a:moveTo>
                      <a:pt x="7688" y="885595"/>
                    </a:moveTo>
                    <a:cubicBezTo>
                      <a:pt x="54169" y="547920"/>
                      <a:pt x="234438" y="243102"/>
                      <a:pt x="507953" y="39694"/>
                    </a:cubicBezTo>
                    <a:cubicBezTo>
                      <a:pt x="551627" y="6910"/>
                      <a:pt x="609505" y="0"/>
                      <a:pt x="659670" y="21581"/>
                    </a:cubicBezTo>
                    <a:cubicBezTo>
                      <a:pt x="709835" y="43162"/>
                      <a:pt x="744619" y="89934"/>
                      <a:pt x="750850" y="144188"/>
                    </a:cubicBezTo>
                    <a:cubicBezTo>
                      <a:pt x="757082" y="198441"/>
                      <a:pt x="733808" y="251882"/>
                      <a:pt x="689842" y="284274"/>
                    </a:cubicBezTo>
                    <a:cubicBezTo>
                      <a:pt x="481971" y="438864"/>
                      <a:pt x="344967" y="670525"/>
                      <a:pt x="309641" y="927159"/>
                    </a:cubicBezTo>
                    <a:cubicBezTo>
                      <a:pt x="302436" y="981292"/>
                      <a:pt x="266818" y="1027432"/>
                      <a:pt x="216273" y="1048108"/>
                    </a:cubicBezTo>
                    <a:cubicBezTo>
                      <a:pt x="165729" y="1068784"/>
                      <a:pt x="107984" y="1060836"/>
                      <a:pt x="64906" y="1027272"/>
                    </a:cubicBezTo>
                    <a:cubicBezTo>
                      <a:pt x="21827" y="993709"/>
                      <a:pt x="0" y="939661"/>
                      <a:pt x="7688" y="885595"/>
                    </a:cubicBezTo>
                    <a:close/>
                  </a:path>
                </a:pathLst>
              </a:custGeom>
              <a:solidFill>
                <a:srgbClr val="41B8D5"/>
              </a:solidFill>
            </p:spPr>
          </p:sp>
        </p:grpSp>
      </p:grpSp>
      <p:grpSp>
        <p:nvGrpSpPr>
          <p:cNvPr id="29" name="Group 29"/>
          <p:cNvGrpSpPr/>
          <p:nvPr/>
        </p:nvGrpSpPr>
        <p:grpSpPr>
          <a:xfrm>
            <a:off x="1398694" y="3066878"/>
            <a:ext cx="1701286" cy="850643"/>
            <a:chOff x="0" y="0"/>
            <a:chExt cx="812800" cy="406400"/>
          </a:xfrm>
        </p:grpSpPr>
        <p:sp>
          <p:nvSpPr>
            <p:cNvPr id="30" name="Freeform 3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D8BBA"/>
            </a:solidFill>
          </p:spPr>
        </p:sp>
        <p:sp>
          <p:nvSpPr>
            <p:cNvPr id="31" name="TextBox 31"/>
            <p:cNvSpPr txBox="1"/>
            <p:nvPr/>
          </p:nvSpPr>
          <p:spPr>
            <a:xfrm>
              <a:off x="0" y="-57150"/>
              <a:ext cx="812800" cy="46355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a:off x="3099980" y="9568979"/>
            <a:ext cx="2299395" cy="375838"/>
          </a:xfrm>
          <a:prstGeom prst="rect">
            <a:avLst/>
          </a:prstGeom>
        </p:spPr>
        <p:txBody>
          <a:bodyPr lIns="0" tIns="0" rIns="0" bIns="0" rtlCol="0" anchor="t">
            <a:spAutoFit/>
          </a:bodyPr>
          <a:lstStyle/>
          <a:p>
            <a:pPr algn="ctr">
              <a:lnSpc>
                <a:spcPts val="2906"/>
              </a:lnSpc>
              <a:spcBef>
                <a:spcPct val="0"/>
              </a:spcBef>
            </a:pPr>
            <a:r>
              <a:rPr lang="en-US" sz="2076">
                <a:solidFill>
                  <a:srgbClr val="000000"/>
                </a:solidFill>
                <a:latin typeface="Poppins Bold"/>
              </a:rPr>
              <a:t>Monthly Expense</a:t>
            </a:r>
          </a:p>
        </p:txBody>
      </p:sp>
      <p:sp>
        <p:nvSpPr>
          <p:cNvPr id="33" name="TextBox 33"/>
          <p:cNvSpPr txBox="1"/>
          <p:nvPr/>
        </p:nvSpPr>
        <p:spPr>
          <a:xfrm>
            <a:off x="8572027" y="5317810"/>
            <a:ext cx="2864025" cy="326215"/>
          </a:xfrm>
          <a:prstGeom prst="rect">
            <a:avLst/>
          </a:prstGeom>
        </p:spPr>
        <p:txBody>
          <a:bodyPr lIns="0" tIns="0" rIns="0" bIns="0" rtlCol="0" anchor="t">
            <a:spAutoFit/>
          </a:bodyPr>
          <a:lstStyle/>
          <a:p>
            <a:pPr algn="ctr">
              <a:lnSpc>
                <a:spcPts val="2529"/>
              </a:lnSpc>
              <a:spcBef>
                <a:spcPct val="0"/>
              </a:spcBef>
            </a:pPr>
            <a:r>
              <a:rPr lang="en-US" sz="1806">
                <a:solidFill>
                  <a:srgbClr val="000000"/>
                </a:solidFill>
                <a:latin typeface="Poppins Bold"/>
              </a:rPr>
              <a:t>Monthly Spend Analyzer</a:t>
            </a:r>
          </a:p>
        </p:txBody>
      </p:sp>
      <p:sp>
        <p:nvSpPr>
          <p:cNvPr id="34" name="TextBox 34"/>
          <p:cNvSpPr txBox="1"/>
          <p:nvPr/>
        </p:nvSpPr>
        <p:spPr>
          <a:xfrm>
            <a:off x="8803458" y="8311842"/>
            <a:ext cx="2370169" cy="323374"/>
          </a:xfrm>
          <a:prstGeom prst="rect">
            <a:avLst/>
          </a:prstGeom>
        </p:spPr>
        <p:txBody>
          <a:bodyPr lIns="0" tIns="0" rIns="0" bIns="0" rtlCol="0" anchor="t">
            <a:spAutoFit/>
          </a:bodyPr>
          <a:lstStyle/>
          <a:p>
            <a:pPr algn="ctr">
              <a:lnSpc>
                <a:spcPts val="2503"/>
              </a:lnSpc>
              <a:spcBef>
                <a:spcPct val="0"/>
              </a:spcBef>
            </a:pPr>
            <a:r>
              <a:rPr lang="en-US" sz="1787" dirty="0">
                <a:solidFill>
                  <a:srgbClr val="000000"/>
                </a:solidFill>
                <a:latin typeface="Poppins Bold"/>
              </a:rPr>
              <a:t>Debt to income ratio</a:t>
            </a:r>
          </a:p>
        </p:txBody>
      </p:sp>
      <p:sp>
        <p:nvSpPr>
          <p:cNvPr id="35" name="TextBox 35"/>
          <p:cNvSpPr txBox="1"/>
          <p:nvPr/>
        </p:nvSpPr>
        <p:spPr>
          <a:xfrm>
            <a:off x="13497811" y="4348949"/>
            <a:ext cx="2241035" cy="312020"/>
          </a:xfrm>
          <a:prstGeom prst="rect">
            <a:avLst/>
          </a:prstGeom>
        </p:spPr>
        <p:txBody>
          <a:bodyPr lIns="0" tIns="0" rIns="0" bIns="0" rtlCol="0" anchor="t">
            <a:spAutoFit/>
          </a:bodyPr>
          <a:lstStyle/>
          <a:p>
            <a:pPr algn="ctr">
              <a:lnSpc>
                <a:spcPts val="2485"/>
              </a:lnSpc>
              <a:spcBef>
                <a:spcPct val="0"/>
              </a:spcBef>
            </a:pPr>
            <a:r>
              <a:rPr lang="en-US" sz="1775">
                <a:solidFill>
                  <a:srgbClr val="000000"/>
                </a:solidFill>
                <a:latin typeface="Poppins Bold"/>
              </a:rPr>
              <a:t>Financial Efficiency</a:t>
            </a:r>
          </a:p>
        </p:txBody>
      </p:sp>
      <p:sp>
        <p:nvSpPr>
          <p:cNvPr id="36" name="TextBox 36"/>
          <p:cNvSpPr txBox="1"/>
          <p:nvPr/>
        </p:nvSpPr>
        <p:spPr>
          <a:xfrm>
            <a:off x="1150551" y="2381591"/>
            <a:ext cx="2197571" cy="375838"/>
          </a:xfrm>
          <a:prstGeom prst="rect">
            <a:avLst/>
          </a:prstGeom>
        </p:spPr>
        <p:txBody>
          <a:bodyPr lIns="0" tIns="0" rIns="0" bIns="0" rtlCol="0" anchor="t">
            <a:spAutoFit/>
          </a:bodyPr>
          <a:lstStyle/>
          <a:p>
            <a:pPr algn="ctr">
              <a:lnSpc>
                <a:spcPts val="2906"/>
              </a:lnSpc>
              <a:spcBef>
                <a:spcPct val="0"/>
              </a:spcBef>
            </a:pPr>
            <a:r>
              <a:rPr lang="en-US" sz="2076">
                <a:solidFill>
                  <a:srgbClr val="000000"/>
                </a:solidFill>
                <a:latin typeface="Poppins Bold"/>
              </a:rPr>
              <a:t>Monthly Income</a:t>
            </a:r>
          </a:p>
        </p:txBody>
      </p:sp>
      <p:sp>
        <p:nvSpPr>
          <p:cNvPr id="37" name="TextBox 37"/>
          <p:cNvSpPr txBox="1"/>
          <p:nvPr/>
        </p:nvSpPr>
        <p:spPr>
          <a:xfrm>
            <a:off x="1674488" y="3179905"/>
            <a:ext cx="1149697" cy="481255"/>
          </a:xfrm>
          <a:prstGeom prst="rect">
            <a:avLst/>
          </a:prstGeom>
        </p:spPr>
        <p:txBody>
          <a:bodyPr lIns="0" tIns="0" rIns="0" bIns="0" rtlCol="0" anchor="t">
            <a:spAutoFit/>
          </a:bodyPr>
          <a:lstStyle/>
          <a:p>
            <a:pPr algn="ctr">
              <a:lnSpc>
                <a:spcPts val="3920"/>
              </a:lnSpc>
            </a:pPr>
            <a:r>
              <a:rPr lang="en-US" sz="2800">
                <a:solidFill>
                  <a:srgbClr val="FFFFFF"/>
                </a:solidFill>
                <a:latin typeface="Canva Sans Bold"/>
              </a:rPr>
              <a:t>£2800</a:t>
            </a:r>
          </a:p>
        </p:txBody>
      </p:sp>
      <p:sp>
        <p:nvSpPr>
          <p:cNvPr id="38" name="TextBox 38"/>
          <p:cNvSpPr txBox="1"/>
          <p:nvPr/>
        </p:nvSpPr>
        <p:spPr>
          <a:xfrm>
            <a:off x="4637105" y="2381591"/>
            <a:ext cx="2260947" cy="375838"/>
          </a:xfrm>
          <a:prstGeom prst="rect">
            <a:avLst/>
          </a:prstGeom>
        </p:spPr>
        <p:txBody>
          <a:bodyPr lIns="0" tIns="0" rIns="0" bIns="0" rtlCol="0" anchor="t">
            <a:spAutoFit/>
          </a:bodyPr>
          <a:lstStyle/>
          <a:p>
            <a:pPr algn="ctr">
              <a:lnSpc>
                <a:spcPts val="2906"/>
              </a:lnSpc>
              <a:spcBef>
                <a:spcPct val="0"/>
              </a:spcBef>
            </a:pPr>
            <a:r>
              <a:rPr lang="en-US" sz="2076" dirty="0">
                <a:solidFill>
                  <a:srgbClr val="000000"/>
                </a:solidFill>
                <a:latin typeface="Poppins Bold"/>
              </a:rPr>
              <a:t>Monthly Savings</a:t>
            </a:r>
          </a:p>
        </p:txBody>
      </p:sp>
      <p:grpSp>
        <p:nvGrpSpPr>
          <p:cNvPr id="39" name="Group 39"/>
          <p:cNvGrpSpPr/>
          <p:nvPr/>
        </p:nvGrpSpPr>
        <p:grpSpPr>
          <a:xfrm>
            <a:off x="4916935" y="3066878"/>
            <a:ext cx="1701286" cy="850643"/>
            <a:chOff x="0" y="0"/>
            <a:chExt cx="812800" cy="406400"/>
          </a:xfrm>
        </p:grpSpPr>
        <p:sp>
          <p:nvSpPr>
            <p:cNvPr id="40" name="Freeform 40"/>
            <p:cNvSpPr/>
            <p:nvPr/>
          </p:nvSpPr>
          <p:spPr>
            <a:xfrm>
              <a:off x="0" y="0"/>
              <a:ext cx="812800" cy="406400"/>
            </a:xfrm>
            <a:custGeom>
              <a:avLst/>
              <a:gdLst/>
              <a:ahLst/>
              <a:cxnLst/>
              <a:rect l="l" t="t" r="r" b="b"/>
              <a:pathLst>
                <a:path w="812800" h="4064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D8BBA"/>
            </a:solidFill>
          </p:spPr>
        </p:sp>
        <p:sp>
          <p:nvSpPr>
            <p:cNvPr id="41" name="TextBox 41"/>
            <p:cNvSpPr txBox="1"/>
            <p:nvPr/>
          </p:nvSpPr>
          <p:spPr>
            <a:xfrm>
              <a:off x="0" y="-57150"/>
              <a:ext cx="812800" cy="463550"/>
            </a:xfrm>
            <a:prstGeom prst="rect">
              <a:avLst/>
            </a:prstGeom>
          </p:spPr>
          <p:txBody>
            <a:bodyPr lIns="50800" tIns="50800" rIns="50800" bIns="50800" rtlCol="0" anchor="ctr"/>
            <a:lstStyle/>
            <a:p>
              <a:pPr algn="ctr">
                <a:lnSpc>
                  <a:spcPts val="2659"/>
                </a:lnSpc>
              </a:pPr>
              <a:endParaRPr/>
            </a:p>
          </p:txBody>
        </p:sp>
      </p:grpSp>
      <p:sp>
        <p:nvSpPr>
          <p:cNvPr id="42" name="TextBox 42"/>
          <p:cNvSpPr txBox="1"/>
          <p:nvPr/>
        </p:nvSpPr>
        <p:spPr>
          <a:xfrm>
            <a:off x="5121790" y="3179905"/>
            <a:ext cx="1149697" cy="481255"/>
          </a:xfrm>
          <a:prstGeom prst="rect">
            <a:avLst/>
          </a:prstGeom>
        </p:spPr>
        <p:txBody>
          <a:bodyPr lIns="0" tIns="0" rIns="0" bIns="0" rtlCol="0" anchor="t">
            <a:spAutoFit/>
          </a:bodyPr>
          <a:lstStyle/>
          <a:p>
            <a:pPr algn="ctr">
              <a:lnSpc>
                <a:spcPts val="3920"/>
              </a:lnSpc>
            </a:pPr>
            <a:r>
              <a:rPr lang="en-US" sz="2800">
                <a:solidFill>
                  <a:srgbClr val="FFFFFF"/>
                </a:solidFill>
                <a:latin typeface="Canva Sans Bold"/>
              </a:rPr>
              <a:t>£1634</a:t>
            </a:r>
          </a:p>
        </p:txBody>
      </p:sp>
      <p:grpSp>
        <p:nvGrpSpPr>
          <p:cNvPr id="43" name="Group 43"/>
          <p:cNvGrpSpPr/>
          <p:nvPr/>
        </p:nvGrpSpPr>
        <p:grpSpPr>
          <a:xfrm>
            <a:off x="8057842" y="8813104"/>
            <a:ext cx="1232052" cy="197128"/>
            <a:chOff x="0" y="0"/>
            <a:chExt cx="1642737" cy="262838"/>
          </a:xfrm>
        </p:grpSpPr>
        <p:grpSp>
          <p:nvGrpSpPr>
            <p:cNvPr id="44" name="Group 44"/>
            <p:cNvGrpSpPr>
              <a:grpSpLocks noChangeAspect="1"/>
            </p:cNvGrpSpPr>
            <p:nvPr/>
          </p:nvGrpSpPr>
          <p:grpSpPr>
            <a:xfrm>
              <a:off x="0" y="0"/>
              <a:ext cx="1642737" cy="262838"/>
              <a:chOff x="0" y="0"/>
              <a:chExt cx="1270000" cy="203200"/>
            </a:xfrm>
          </p:grpSpPr>
          <p:sp>
            <p:nvSpPr>
              <p:cNvPr id="45" name="Freeform 45"/>
              <p:cNvSpPr/>
              <p:nvPr/>
            </p:nvSpPr>
            <p:spPr>
              <a:xfrm>
                <a:off x="-5018" y="-163"/>
                <a:ext cx="1280036" cy="203526"/>
              </a:xfrm>
              <a:custGeom>
                <a:avLst/>
                <a:gdLst/>
                <a:ahLst/>
                <a:cxnLst/>
                <a:rect l="l" t="t" r="r" b="b"/>
                <a:pathLst>
                  <a:path w="1280036" h="203526">
                    <a:moveTo>
                      <a:pt x="106618" y="163"/>
                    </a:moveTo>
                    <a:lnTo>
                      <a:pt x="1173418" y="163"/>
                    </a:lnTo>
                    <a:cubicBezTo>
                      <a:pt x="1209824" y="0"/>
                      <a:pt x="1243535" y="19329"/>
                      <a:pt x="1261786" y="50831"/>
                    </a:cubicBezTo>
                    <a:cubicBezTo>
                      <a:pt x="1280036" y="82333"/>
                      <a:pt x="1280036" y="121193"/>
                      <a:pt x="1261786" y="152695"/>
                    </a:cubicBezTo>
                    <a:cubicBezTo>
                      <a:pt x="1243535" y="184197"/>
                      <a:pt x="1209824" y="203526"/>
                      <a:pt x="1173418" y="203363"/>
                    </a:cubicBezTo>
                    <a:lnTo>
                      <a:pt x="106618" y="203363"/>
                    </a:lnTo>
                    <a:cubicBezTo>
                      <a:pt x="70212" y="203526"/>
                      <a:pt x="36501" y="184197"/>
                      <a:pt x="18250" y="152695"/>
                    </a:cubicBezTo>
                    <a:cubicBezTo>
                      <a:pt x="0" y="121193"/>
                      <a:pt x="0" y="82333"/>
                      <a:pt x="18250" y="50831"/>
                    </a:cubicBezTo>
                    <a:cubicBezTo>
                      <a:pt x="36501" y="19329"/>
                      <a:pt x="70212" y="0"/>
                      <a:pt x="106618" y="163"/>
                    </a:cubicBezTo>
                    <a:close/>
                  </a:path>
                </a:pathLst>
              </a:custGeom>
              <a:solidFill>
                <a:srgbClr val="04DF41"/>
              </a:solidFill>
            </p:spPr>
          </p:sp>
          <p:sp>
            <p:nvSpPr>
              <p:cNvPr id="46" name="Freeform 46"/>
              <p:cNvSpPr/>
              <p:nvPr/>
            </p:nvSpPr>
            <p:spPr>
              <a:xfrm>
                <a:off x="0" y="0"/>
                <a:ext cx="0" cy="0"/>
              </a:xfrm>
              <a:custGeom>
                <a:avLst/>
                <a:gdLst/>
                <a:ahLst/>
                <a:cxnLst/>
                <a:rect l="l" t="t" r="r" b="b"/>
                <a:pathLst>
                  <a:path/>
                </a:pathLst>
              </a:custGeom>
              <a:solidFill>
                <a:srgbClr val="41B8D5"/>
              </a:solidFill>
            </p:spPr>
          </p:sp>
        </p:grpSp>
      </p:grpSp>
      <p:grpSp>
        <p:nvGrpSpPr>
          <p:cNvPr id="47" name="Group 47"/>
          <p:cNvGrpSpPr/>
          <p:nvPr/>
        </p:nvGrpSpPr>
        <p:grpSpPr>
          <a:xfrm>
            <a:off x="9289894" y="8813104"/>
            <a:ext cx="1232052" cy="197128"/>
            <a:chOff x="0" y="0"/>
            <a:chExt cx="1642737" cy="262838"/>
          </a:xfrm>
        </p:grpSpPr>
        <p:grpSp>
          <p:nvGrpSpPr>
            <p:cNvPr id="48" name="Group 48"/>
            <p:cNvGrpSpPr>
              <a:grpSpLocks noChangeAspect="1"/>
            </p:cNvGrpSpPr>
            <p:nvPr/>
          </p:nvGrpSpPr>
          <p:grpSpPr>
            <a:xfrm>
              <a:off x="0" y="0"/>
              <a:ext cx="1642737" cy="262838"/>
              <a:chOff x="0" y="0"/>
              <a:chExt cx="1270000" cy="203200"/>
            </a:xfrm>
          </p:grpSpPr>
          <p:sp>
            <p:nvSpPr>
              <p:cNvPr id="49" name="Freeform 49"/>
              <p:cNvSpPr/>
              <p:nvPr/>
            </p:nvSpPr>
            <p:spPr>
              <a:xfrm>
                <a:off x="-5018" y="-163"/>
                <a:ext cx="1280036" cy="203526"/>
              </a:xfrm>
              <a:custGeom>
                <a:avLst/>
                <a:gdLst/>
                <a:ahLst/>
                <a:cxnLst/>
                <a:rect l="l" t="t" r="r" b="b"/>
                <a:pathLst>
                  <a:path w="1280036" h="203526">
                    <a:moveTo>
                      <a:pt x="106618" y="163"/>
                    </a:moveTo>
                    <a:lnTo>
                      <a:pt x="1173418" y="163"/>
                    </a:lnTo>
                    <a:cubicBezTo>
                      <a:pt x="1209824" y="0"/>
                      <a:pt x="1243535" y="19329"/>
                      <a:pt x="1261786" y="50831"/>
                    </a:cubicBezTo>
                    <a:cubicBezTo>
                      <a:pt x="1280036" y="82333"/>
                      <a:pt x="1280036" y="121193"/>
                      <a:pt x="1261786" y="152695"/>
                    </a:cubicBezTo>
                    <a:cubicBezTo>
                      <a:pt x="1243535" y="184197"/>
                      <a:pt x="1209824" y="203526"/>
                      <a:pt x="1173418" y="203363"/>
                    </a:cubicBezTo>
                    <a:lnTo>
                      <a:pt x="106618" y="203363"/>
                    </a:lnTo>
                    <a:cubicBezTo>
                      <a:pt x="70212" y="203526"/>
                      <a:pt x="36501" y="184197"/>
                      <a:pt x="18250" y="152695"/>
                    </a:cubicBezTo>
                    <a:cubicBezTo>
                      <a:pt x="0" y="121193"/>
                      <a:pt x="0" y="82333"/>
                      <a:pt x="18250" y="50831"/>
                    </a:cubicBezTo>
                    <a:cubicBezTo>
                      <a:pt x="36501" y="19329"/>
                      <a:pt x="70212" y="0"/>
                      <a:pt x="106618" y="163"/>
                    </a:cubicBezTo>
                    <a:close/>
                  </a:path>
                </a:pathLst>
              </a:custGeom>
              <a:solidFill>
                <a:srgbClr val="FFB047"/>
              </a:solidFill>
            </p:spPr>
          </p:sp>
          <p:sp>
            <p:nvSpPr>
              <p:cNvPr id="50" name="Freeform 50"/>
              <p:cNvSpPr/>
              <p:nvPr/>
            </p:nvSpPr>
            <p:spPr>
              <a:xfrm>
                <a:off x="0" y="0"/>
                <a:ext cx="0" cy="0"/>
              </a:xfrm>
              <a:custGeom>
                <a:avLst/>
                <a:gdLst/>
                <a:ahLst/>
                <a:cxnLst/>
                <a:rect l="l" t="t" r="r" b="b"/>
                <a:pathLst>
                  <a:path/>
                </a:pathLst>
              </a:custGeom>
              <a:solidFill>
                <a:srgbClr val="2D8BBA"/>
              </a:solidFill>
            </p:spPr>
          </p:sp>
        </p:grpSp>
      </p:grpSp>
      <p:grpSp>
        <p:nvGrpSpPr>
          <p:cNvPr id="51" name="Group 51"/>
          <p:cNvGrpSpPr/>
          <p:nvPr/>
        </p:nvGrpSpPr>
        <p:grpSpPr>
          <a:xfrm>
            <a:off x="10521947" y="8813104"/>
            <a:ext cx="1232052" cy="197128"/>
            <a:chOff x="0" y="0"/>
            <a:chExt cx="1642737" cy="262838"/>
          </a:xfrm>
        </p:grpSpPr>
        <p:grpSp>
          <p:nvGrpSpPr>
            <p:cNvPr id="52" name="Group 52"/>
            <p:cNvGrpSpPr>
              <a:grpSpLocks noChangeAspect="1"/>
            </p:cNvGrpSpPr>
            <p:nvPr/>
          </p:nvGrpSpPr>
          <p:grpSpPr>
            <a:xfrm>
              <a:off x="0" y="0"/>
              <a:ext cx="1642737" cy="262838"/>
              <a:chOff x="0" y="0"/>
              <a:chExt cx="1270000" cy="203200"/>
            </a:xfrm>
          </p:grpSpPr>
          <p:sp>
            <p:nvSpPr>
              <p:cNvPr id="53" name="Freeform 53"/>
              <p:cNvSpPr/>
              <p:nvPr/>
            </p:nvSpPr>
            <p:spPr>
              <a:xfrm>
                <a:off x="-5018" y="-163"/>
                <a:ext cx="1280036" cy="203526"/>
              </a:xfrm>
              <a:custGeom>
                <a:avLst/>
                <a:gdLst/>
                <a:ahLst/>
                <a:cxnLst/>
                <a:rect l="l" t="t" r="r" b="b"/>
                <a:pathLst>
                  <a:path w="1280036" h="203526">
                    <a:moveTo>
                      <a:pt x="106618" y="163"/>
                    </a:moveTo>
                    <a:lnTo>
                      <a:pt x="1173418" y="163"/>
                    </a:lnTo>
                    <a:cubicBezTo>
                      <a:pt x="1209824" y="0"/>
                      <a:pt x="1243535" y="19329"/>
                      <a:pt x="1261786" y="50831"/>
                    </a:cubicBezTo>
                    <a:cubicBezTo>
                      <a:pt x="1280036" y="82333"/>
                      <a:pt x="1280036" y="121193"/>
                      <a:pt x="1261786" y="152695"/>
                    </a:cubicBezTo>
                    <a:cubicBezTo>
                      <a:pt x="1243535" y="184197"/>
                      <a:pt x="1209824" y="203526"/>
                      <a:pt x="1173418" y="203363"/>
                    </a:cubicBezTo>
                    <a:lnTo>
                      <a:pt x="106618" y="203363"/>
                    </a:lnTo>
                    <a:cubicBezTo>
                      <a:pt x="70212" y="203526"/>
                      <a:pt x="36501" y="184197"/>
                      <a:pt x="18250" y="152695"/>
                    </a:cubicBezTo>
                    <a:cubicBezTo>
                      <a:pt x="0" y="121193"/>
                      <a:pt x="0" y="82333"/>
                      <a:pt x="18250" y="50831"/>
                    </a:cubicBezTo>
                    <a:cubicBezTo>
                      <a:pt x="36501" y="19329"/>
                      <a:pt x="70212" y="0"/>
                      <a:pt x="106618" y="163"/>
                    </a:cubicBezTo>
                    <a:close/>
                  </a:path>
                </a:pathLst>
              </a:custGeom>
              <a:solidFill>
                <a:srgbClr val="CF0A0A"/>
              </a:solidFill>
            </p:spPr>
          </p:sp>
          <p:sp>
            <p:nvSpPr>
              <p:cNvPr id="54" name="Freeform 54"/>
              <p:cNvSpPr/>
              <p:nvPr/>
            </p:nvSpPr>
            <p:spPr>
              <a:xfrm>
                <a:off x="0" y="0"/>
                <a:ext cx="0" cy="0"/>
              </a:xfrm>
              <a:custGeom>
                <a:avLst/>
                <a:gdLst/>
                <a:ahLst/>
                <a:cxnLst/>
                <a:rect l="l" t="t" r="r" b="b"/>
                <a:pathLst>
                  <a:path/>
                </a:pathLst>
              </a:custGeom>
              <a:solidFill>
                <a:srgbClr val="41B8D5"/>
              </a:solidFill>
            </p:spPr>
          </p:sp>
        </p:grpSp>
      </p:grpSp>
      <p:sp>
        <p:nvSpPr>
          <p:cNvPr id="55" name="TextBox 55"/>
          <p:cNvSpPr txBox="1"/>
          <p:nvPr/>
        </p:nvSpPr>
        <p:spPr>
          <a:xfrm>
            <a:off x="7906223" y="9133717"/>
            <a:ext cx="303237" cy="580340"/>
          </a:xfrm>
          <a:prstGeom prst="rect">
            <a:avLst/>
          </a:prstGeom>
        </p:spPr>
        <p:txBody>
          <a:bodyPr lIns="0" tIns="0" rIns="0" bIns="0" rtlCol="0" anchor="t">
            <a:spAutoFit/>
          </a:bodyPr>
          <a:lstStyle/>
          <a:p>
            <a:pPr algn="ctr">
              <a:lnSpc>
                <a:spcPts val="4759"/>
              </a:lnSpc>
            </a:pPr>
            <a:r>
              <a:rPr lang="en-US" sz="3399" dirty="0">
                <a:solidFill>
                  <a:srgbClr val="000000"/>
                </a:solidFill>
                <a:latin typeface="Canva Sans"/>
              </a:rPr>
              <a:t>0</a:t>
            </a:r>
          </a:p>
        </p:txBody>
      </p:sp>
      <p:sp>
        <p:nvSpPr>
          <p:cNvPr id="56" name="TextBox 56"/>
          <p:cNvSpPr txBox="1"/>
          <p:nvPr/>
        </p:nvSpPr>
        <p:spPr>
          <a:xfrm>
            <a:off x="9037135" y="9191625"/>
            <a:ext cx="505520" cy="567591"/>
          </a:xfrm>
          <a:prstGeom prst="rect">
            <a:avLst/>
          </a:prstGeom>
        </p:spPr>
        <p:txBody>
          <a:bodyPr lIns="0" tIns="0" rIns="0" bIns="0" rtlCol="0" anchor="t">
            <a:spAutoFit/>
          </a:bodyPr>
          <a:lstStyle/>
          <a:p>
            <a:pPr algn="ctr">
              <a:lnSpc>
                <a:spcPts val="4759"/>
              </a:lnSpc>
            </a:pPr>
            <a:r>
              <a:rPr lang="en-US" sz="3200" dirty="0">
                <a:solidFill>
                  <a:srgbClr val="000000"/>
                </a:solidFill>
                <a:latin typeface="Canva Sans"/>
              </a:rPr>
              <a:t>35</a:t>
            </a:r>
            <a:endParaRPr lang="en-US" sz="3399" dirty="0">
              <a:solidFill>
                <a:srgbClr val="000000"/>
              </a:solidFill>
              <a:latin typeface="Canva Sans"/>
            </a:endParaRPr>
          </a:p>
        </p:txBody>
      </p:sp>
      <p:sp>
        <p:nvSpPr>
          <p:cNvPr id="57" name="TextBox 57"/>
          <p:cNvSpPr txBox="1"/>
          <p:nvPr/>
        </p:nvSpPr>
        <p:spPr>
          <a:xfrm>
            <a:off x="10242832" y="9191625"/>
            <a:ext cx="558229" cy="554383"/>
          </a:xfrm>
          <a:prstGeom prst="rect">
            <a:avLst/>
          </a:prstGeom>
        </p:spPr>
        <p:txBody>
          <a:bodyPr lIns="0" tIns="0" rIns="0" bIns="0" rtlCol="0" anchor="t">
            <a:spAutoFit/>
          </a:bodyPr>
          <a:lstStyle/>
          <a:p>
            <a:pPr algn="ctr">
              <a:lnSpc>
                <a:spcPts val="4759"/>
              </a:lnSpc>
            </a:pPr>
            <a:r>
              <a:rPr lang="en-US" sz="2800" dirty="0">
                <a:solidFill>
                  <a:srgbClr val="000000"/>
                </a:solidFill>
                <a:latin typeface="Canva Sans"/>
              </a:rPr>
              <a:t>50</a:t>
            </a:r>
          </a:p>
        </p:txBody>
      </p:sp>
      <p:sp>
        <p:nvSpPr>
          <p:cNvPr id="58" name="TextBox 58"/>
          <p:cNvSpPr txBox="1"/>
          <p:nvPr/>
        </p:nvSpPr>
        <p:spPr>
          <a:xfrm>
            <a:off x="11297146" y="9191625"/>
            <a:ext cx="836042" cy="580340"/>
          </a:xfrm>
          <a:prstGeom prst="rect">
            <a:avLst/>
          </a:prstGeom>
        </p:spPr>
        <p:txBody>
          <a:bodyPr lIns="0" tIns="0" rIns="0" bIns="0" rtlCol="0" anchor="t">
            <a:spAutoFit/>
          </a:bodyPr>
          <a:lstStyle/>
          <a:p>
            <a:pPr algn="ctr">
              <a:lnSpc>
                <a:spcPts val="4759"/>
              </a:lnSpc>
            </a:pPr>
            <a:r>
              <a:rPr lang="en-US" sz="3200" dirty="0">
                <a:solidFill>
                  <a:srgbClr val="000000"/>
                </a:solidFill>
                <a:latin typeface="Canva Sans"/>
              </a:rPr>
              <a:t>100</a:t>
            </a:r>
          </a:p>
        </p:txBody>
      </p:sp>
      <p:grpSp>
        <p:nvGrpSpPr>
          <p:cNvPr id="59" name="Group 59"/>
          <p:cNvGrpSpPr/>
          <p:nvPr/>
        </p:nvGrpSpPr>
        <p:grpSpPr>
          <a:xfrm>
            <a:off x="12838038" y="5065973"/>
            <a:ext cx="4957248" cy="4957248"/>
            <a:chOff x="0" y="0"/>
            <a:chExt cx="6609664" cy="6609664"/>
          </a:xfrm>
        </p:grpSpPr>
      </p:grpSp>
      <p:sp>
        <p:nvSpPr>
          <p:cNvPr id="60" name="TextBox 60"/>
          <p:cNvSpPr txBox="1"/>
          <p:nvPr/>
        </p:nvSpPr>
        <p:spPr>
          <a:xfrm>
            <a:off x="4024302" y="1149129"/>
            <a:ext cx="11292360" cy="610103"/>
          </a:xfrm>
          <a:prstGeom prst="rect">
            <a:avLst/>
          </a:prstGeom>
        </p:spPr>
        <p:txBody>
          <a:bodyPr lIns="0" tIns="0" rIns="0" bIns="0" rtlCol="0" anchor="t">
            <a:spAutoFit/>
          </a:bodyPr>
          <a:lstStyle/>
          <a:p>
            <a:pPr algn="ctr">
              <a:lnSpc>
                <a:spcPts val="5039"/>
              </a:lnSpc>
              <a:spcBef>
                <a:spcPct val="0"/>
              </a:spcBef>
            </a:pPr>
            <a:r>
              <a:rPr lang="en-US" sz="3599" dirty="0">
                <a:solidFill>
                  <a:srgbClr val="000000"/>
                </a:solidFill>
                <a:latin typeface="Poppins Bold"/>
              </a:rPr>
              <a:t>Hello Jose, Start your investing journey today!</a:t>
            </a:r>
          </a:p>
        </p:txBody>
      </p:sp>
      <p:sp>
        <p:nvSpPr>
          <p:cNvPr id="61" name="TextBox 61"/>
          <p:cNvSpPr txBox="1"/>
          <p:nvPr/>
        </p:nvSpPr>
        <p:spPr>
          <a:xfrm>
            <a:off x="7359652" y="340249"/>
            <a:ext cx="3568696" cy="448260"/>
          </a:xfrm>
          <a:prstGeom prst="rect">
            <a:avLst/>
          </a:prstGeom>
        </p:spPr>
        <p:txBody>
          <a:bodyPr lIns="0" tIns="0" rIns="0" bIns="0" rtlCol="0" anchor="t">
            <a:spAutoFit/>
          </a:bodyPr>
          <a:lstStyle/>
          <a:p>
            <a:pPr algn="ctr">
              <a:lnSpc>
                <a:spcPts val="3640"/>
              </a:lnSpc>
            </a:pPr>
            <a:r>
              <a:rPr lang="en-US" sz="2600" u="sng">
                <a:solidFill>
                  <a:srgbClr val="000000"/>
                </a:solidFill>
                <a:latin typeface="Canva Sans"/>
              </a:rPr>
              <a:t>User dashboard</a:t>
            </a:r>
          </a:p>
        </p:txBody>
      </p:sp>
      <p:pic>
        <p:nvPicPr>
          <p:cNvPr id="67" name="Picture 66">
            <a:extLst>
              <a:ext uri="{FF2B5EF4-FFF2-40B4-BE49-F238E27FC236}">
                <a16:creationId xmlns:a16="http://schemas.microsoft.com/office/drawing/2014/main" id="{D55135B9-0B55-EC5E-8ADC-78BA9F07935F}"/>
              </a:ext>
            </a:extLst>
          </p:cNvPr>
          <p:cNvPicPr>
            <a:picLocks noChangeAspect="1"/>
          </p:cNvPicPr>
          <p:nvPr/>
        </p:nvPicPr>
        <p:blipFill>
          <a:blip r:embed="rId2"/>
          <a:stretch>
            <a:fillRect/>
          </a:stretch>
        </p:blipFill>
        <p:spPr>
          <a:xfrm>
            <a:off x="12510467" y="5680210"/>
            <a:ext cx="3733873" cy="3913951"/>
          </a:xfrm>
          <a:prstGeom prst="rect">
            <a:avLst/>
          </a:prstGeom>
        </p:spPr>
      </p:pic>
    </p:spTree>
  </p:cSld>
  <p:clrMapOvr>
    <a:masterClrMapping/>
  </p:clrMapOvr>
  <p:transition spd="med">
    <p:cover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95261" y="2973046"/>
            <a:ext cx="3855247" cy="3686989"/>
            <a:chOff x="0" y="0"/>
            <a:chExt cx="5140330" cy="4915985"/>
          </a:xfrm>
        </p:grpSpPr>
        <p:sp>
          <p:nvSpPr>
            <p:cNvPr id="3" name="TextBox 3"/>
            <p:cNvSpPr txBox="1"/>
            <p:nvPr/>
          </p:nvSpPr>
          <p:spPr>
            <a:xfrm>
              <a:off x="2006354" y="-38100"/>
              <a:ext cx="433203" cy="241031"/>
            </a:xfrm>
            <a:prstGeom prst="rect">
              <a:avLst/>
            </a:prstGeom>
          </p:spPr>
          <p:txBody>
            <a:bodyPr lIns="0" tIns="0" rIns="0" bIns="0" rtlCol="0" anchor="t">
              <a:spAutoFit/>
            </a:bodyPr>
            <a:lstStyle/>
            <a:p>
              <a:pPr algn="l">
                <a:lnSpc>
                  <a:spcPts val="1427"/>
                </a:lnSpc>
              </a:pPr>
              <a:r>
                <a:rPr lang="en-US" sz="1019">
                  <a:solidFill>
                    <a:srgbClr val="000000"/>
                  </a:solidFill>
                  <a:latin typeface="Poppins Bold"/>
                </a:rPr>
                <a:t>Male</a:t>
              </a:r>
            </a:p>
          </p:txBody>
        </p:sp>
        <p:sp>
          <p:nvSpPr>
            <p:cNvPr id="4" name="TextBox 4"/>
            <p:cNvSpPr txBox="1"/>
            <p:nvPr/>
          </p:nvSpPr>
          <p:spPr>
            <a:xfrm>
              <a:off x="2763406" y="-38100"/>
              <a:ext cx="658449" cy="241031"/>
            </a:xfrm>
            <a:prstGeom prst="rect">
              <a:avLst/>
            </a:prstGeom>
          </p:spPr>
          <p:txBody>
            <a:bodyPr lIns="0" tIns="0" rIns="0" bIns="0" rtlCol="0" anchor="t">
              <a:spAutoFit/>
            </a:bodyPr>
            <a:lstStyle/>
            <a:p>
              <a:pPr algn="l">
                <a:lnSpc>
                  <a:spcPts val="1427"/>
                </a:lnSpc>
              </a:pPr>
              <a:r>
                <a:rPr lang="en-US" sz="1019">
                  <a:solidFill>
                    <a:srgbClr val="000000"/>
                  </a:solidFill>
                  <a:latin typeface="Poppins Bold"/>
                </a:rPr>
                <a:t>Female</a:t>
              </a:r>
            </a:p>
          </p:txBody>
        </p:sp>
        <p:grpSp>
          <p:nvGrpSpPr>
            <p:cNvPr id="5" name="Group 5"/>
            <p:cNvGrpSpPr>
              <a:grpSpLocks noChangeAspect="1"/>
            </p:cNvGrpSpPr>
            <p:nvPr/>
          </p:nvGrpSpPr>
          <p:grpSpPr>
            <a:xfrm>
              <a:off x="1876815" y="69081"/>
              <a:ext cx="821821" cy="64770"/>
              <a:chOff x="3586292" y="-619743"/>
              <a:chExt cx="1933707" cy="152400"/>
            </a:xfrm>
          </p:grpSpPr>
          <p:sp>
            <p:nvSpPr>
              <p:cNvPr id="6" name="Freeform 6"/>
              <p:cNvSpPr/>
              <p:nvPr/>
            </p:nvSpPr>
            <p:spPr>
              <a:xfrm>
                <a:off x="3586292" y="-61974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sp>
            <p:nvSpPr>
              <p:cNvPr id="7" name="Freeform 7"/>
              <p:cNvSpPr/>
              <p:nvPr/>
            </p:nvSpPr>
            <p:spPr>
              <a:xfrm>
                <a:off x="5367599" y="-61974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7" y="0"/>
                      <a:pt x="0" y="5686"/>
                      <a:pt x="0" y="12700"/>
                    </a:cubicBezTo>
                    <a:lnTo>
                      <a:pt x="0" y="139700"/>
                    </a:lnTo>
                    <a:cubicBezTo>
                      <a:pt x="0" y="146714"/>
                      <a:pt x="5687" y="152400"/>
                      <a:pt x="12700" y="152400"/>
                    </a:cubicBezTo>
                    <a:lnTo>
                      <a:pt x="139700" y="152400"/>
                    </a:lnTo>
                    <a:cubicBezTo>
                      <a:pt x="146714" y="152400"/>
                      <a:pt x="152400" y="146714"/>
                      <a:pt x="152400" y="139700"/>
                    </a:cubicBezTo>
                    <a:close/>
                  </a:path>
                </a:pathLst>
              </a:custGeom>
              <a:solidFill>
                <a:srgbClr val="41B8D5"/>
              </a:solidFill>
            </p:spPr>
          </p:sp>
        </p:grpSp>
        <p:sp>
          <p:nvSpPr>
            <p:cNvPr id="8" name="TextBox 8"/>
            <p:cNvSpPr txBox="1"/>
            <p:nvPr/>
          </p:nvSpPr>
          <p:spPr>
            <a:xfrm>
              <a:off x="584849" y="4674954"/>
              <a:ext cx="333547" cy="241031"/>
            </a:xfrm>
            <a:prstGeom prst="rect">
              <a:avLst/>
            </a:prstGeom>
          </p:spPr>
          <p:txBody>
            <a:bodyPr lIns="0" tIns="0" rIns="0" bIns="0" rtlCol="0" anchor="t">
              <a:spAutoFit/>
            </a:bodyPr>
            <a:lstStyle/>
            <a:p>
              <a:pPr algn="ctr">
                <a:lnSpc>
                  <a:spcPts val="1427"/>
                </a:lnSpc>
              </a:pPr>
              <a:r>
                <a:rPr lang="en-US" sz="1019">
                  <a:solidFill>
                    <a:srgbClr val="000000"/>
                  </a:solidFill>
                  <a:latin typeface="Poppins Bold"/>
                </a:rPr>
                <a:t>Jan</a:t>
              </a:r>
            </a:p>
          </p:txBody>
        </p:sp>
        <p:sp>
          <p:nvSpPr>
            <p:cNvPr id="9" name="TextBox 9"/>
            <p:cNvSpPr txBox="1"/>
            <p:nvPr/>
          </p:nvSpPr>
          <p:spPr>
            <a:xfrm>
              <a:off x="1390491" y="4674954"/>
              <a:ext cx="318156" cy="241031"/>
            </a:xfrm>
            <a:prstGeom prst="rect">
              <a:avLst/>
            </a:prstGeom>
          </p:spPr>
          <p:txBody>
            <a:bodyPr lIns="0" tIns="0" rIns="0" bIns="0" rtlCol="0" anchor="t">
              <a:spAutoFit/>
            </a:bodyPr>
            <a:lstStyle/>
            <a:p>
              <a:pPr algn="ctr">
                <a:lnSpc>
                  <a:spcPts val="1427"/>
                </a:lnSpc>
              </a:pPr>
              <a:r>
                <a:rPr lang="en-US" sz="1019">
                  <a:solidFill>
                    <a:srgbClr val="000000"/>
                  </a:solidFill>
                  <a:latin typeface="Poppins Bold"/>
                </a:rPr>
                <a:t>Feb</a:t>
              </a:r>
            </a:p>
          </p:txBody>
        </p:sp>
        <p:sp>
          <p:nvSpPr>
            <p:cNvPr id="10" name="TextBox 10"/>
            <p:cNvSpPr txBox="1"/>
            <p:nvPr/>
          </p:nvSpPr>
          <p:spPr>
            <a:xfrm>
              <a:off x="2172625" y="4674954"/>
              <a:ext cx="349781" cy="241031"/>
            </a:xfrm>
            <a:prstGeom prst="rect">
              <a:avLst/>
            </a:prstGeom>
          </p:spPr>
          <p:txBody>
            <a:bodyPr lIns="0" tIns="0" rIns="0" bIns="0" rtlCol="0" anchor="t">
              <a:spAutoFit/>
            </a:bodyPr>
            <a:lstStyle/>
            <a:p>
              <a:pPr algn="ctr">
                <a:lnSpc>
                  <a:spcPts val="1427"/>
                </a:lnSpc>
              </a:pPr>
              <a:r>
                <a:rPr lang="en-US" sz="1019">
                  <a:solidFill>
                    <a:srgbClr val="000000"/>
                  </a:solidFill>
                  <a:latin typeface="Poppins Bold"/>
                </a:rPr>
                <a:t>Mar</a:t>
              </a:r>
            </a:p>
          </p:txBody>
        </p:sp>
        <p:sp>
          <p:nvSpPr>
            <p:cNvPr id="11" name="TextBox 11"/>
            <p:cNvSpPr txBox="1"/>
            <p:nvPr/>
          </p:nvSpPr>
          <p:spPr>
            <a:xfrm>
              <a:off x="2986209" y="4674954"/>
              <a:ext cx="318507" cy="241031"/>
            </a:xfrm>
            <a:prstGeom prst="rect">
              <a:avLst/>
            </a:prstGeom>
          </p:spPr>
          <p:txBody>
            <a:bodyPr lIns="0" tIns="0" rIns="0" bIns="0" rtlCol="0" anchor="t">
              <a:spAutoFit/>
            </a:bodyPr>
            <a:lstStyle/>
            <a:p>
              <a:pPr algn="ctr">
                <a:lnSpc>
                  <a:spcPts val="1427"/>
                </a:lnSpc>
              </a:pPr>
              <a:r>
                <a:rPr lang="en-US" sz="1019">
                  <a:solidFill>
                    <a:srgbClr val="000000"/>
                  </a:solidFill>
                  <a:latin typeface="Poppins Bold"/>
                </a:rPr>
                <a:t>Apr</a:t>
              </a:r>
            </a:p>
          </p:txBody>
        </p:sp>
        <p:sp>
          <p:nvSpPr>
            <p:cNvPr id="12" name="TextBox 12"/>
            <p:cNvSpPr txBox="1"/>
            <p:nvPr/>
          </p:nvSpPr>
          <p:spPr>
            <a:xfrm>
              <a:off x="3750914" y="4674954"/>
              <a:ext cx="384991" cy="241031"/>
            </a:xfrm>
            <a:prstGeom prst="rect">
              <a:avLst/>
            </a:prstGeom>
          </p:spPr>
          <p:txBody>
            <a:bodyPr lIns="0" tIns="0" rIns="0" bIns="0" rtlCol="0" anchor="t">
              <a:spAutoFit/>
            </a:bodyPr>
            <a:lstStyle/>
            <a:p>
              <a:pPr algn="ctr">
                <a:lnSpc>
                  <a:spcPts val="1427"/>
                </a:lnSpc>
              </a:pPr>
              <a:r>
                <a:rPr lang="en-US" sz="1019">
                  <a:solidFill>
                    <a:srgbClr val="000000"/>
                  </a:solidFill>
                  <a:latin typeface="Poppins Bold"/>
                </a:rPr>
                <a:t>May</a:t>
              </a:r>
            </a:p>
          </p:txBody>
        </p:sp>
        <p:sp>
          <p:nvSpPr>
            <p:cNvPr id="13" name="TextBox 13"/>
            <p:cNvSpPr txBox="1"/>
            <p:nvPr/>
          </p:nvSpPr>
          <p:spPr>
            <a:xfrm>
              <a:off x="4575004" y="4674954"/>
              <a:ext cx="332703" cy="241031"/>
            </a:xfrm>
            <a:prstGeom prst="rect">
              <a:avLst/>
            </a:prstGeom>
          </p:spPr>
          <p:txBody>
            <a:bodyPr lIns="0" tIns="0" rIns="0" bIns="0" rtlCol="0" anchor="t">
              <a:spAutoFit/>
            </a:bodyPr>
            <a:lstStyle/>
            <a:p>
              <a:pPr algn="ctr">
                <a:lnSpc>
                  <a:spcPts val="1427"/>
                </a:lnSpc>
              </a:pPr>
              <a:r>
                <a:rPr lang="en-US" sz="1019">
                  <a:solidFill>
                    <a:srgbClr val="000000"/>
                  </a:solidFill>
                  <a:latin typeface="Poppins Bold"/>
                </a:rPr>
                <a:t>Jun</a:t>
              </a:r>
            </a:p>
          </p:txBody>
        </p:sp>
        <p:grpSp>
          <p:nvGrpSpPr>
            <p:cNvPr id="14" name="Group 14"/>
            <p:cNvGrpSpPr>
              <a:grpSpLocks noChangeAspect="1"/>
            </p:cNvGrpSpPr>
            <p:nvPr/>
          </p:nvGrpSpPr>
          <p:grpSpPr>
            <a:xfrm>
              <a:off x="352649" y="332470"/>
              <a:ext cx="4787681" cy="4294225"/>
              <a:chOff x="0" y="0"/>
              <a:chExt cx="11265192" cy="10104113"/>
            </a:xfrm>
          </p:grpSpPr>
          <p:sp>
            <p:nvSpPr>
              <p:cNvPr id="15" name="Freeform 15"/>
              <p:cNvSpPr/>
              <p:nvPr/>
            </p:nvSpPr>
            <p:spPr>
              <a:xfrm>
                <a:off x="0" y="-6350"/>
                <a:ext cx="11265192" cy="12700"/>
              </a:xfrm>
              <a:custGeom>
                <a:avLst/>
                <a:gdLst/>
                <a:ahLst/>
                <a:cxnLst/>
                <a:rect l="l" t="t" r="r" b="b"/>
                <a:pathLst>
                  <a:path w="11265192" h="12700">
                    <a:moveTo>
                      <a:pt x="0" y="0"/>
                    </a:moveTo>
                    <a:lnTo>
                      <a:pt x="11265192" y="0"/>
                    </a:lnTo>
                    <a:lnTo>
                      <a:pt x="11265192" y="12700"/>
                    </a:lnTo>
                    <a:lnTo>
                      <a:pt x="0" y="12700"/>
                    </a:lnTo>
                    <a:close/>
                  </a:path>
                </a:pathLst>
              </a:custGeom>
              <a:solidFill>
                <a:srgbClr val="000000">
                  <a:alpha val="24706"/>
                </a:srgbClr>
              </a:solidFill>
            </p:spPr>
          </p:sp>
          <p:sp>
            <p:nvSpPr>
              <p:cNvPr id="16" name="Freeform 16"/>
              <p:cNvSpPr/>
              <p:nvPr/>
            </p:nvSpPr>
            <p:spPr>
              <a:xfrm>
                <a:off x="0" y="2014473"/>
                <a:ext cx="11265192" cy="12700"/>
              </a:xfrm>
              <a:custGeom>
                <a:avLst/>
                <a:gdLst/>
                <a:ahLst/>
                <a:cxnLst/>
                <a:rect l="l" t="t" r="r" b="b"/>
                <a:pathLst>
                  <a:path w="11265192" h="12700">
                    <a:moveTo>
                      <a:pt x="0" y="0"/>
                    </a:moveTo>
                    <a:lnTo>
                      <a:pt x="11265192" y="0"/>
                    </a:lnTo>
                    <a:lnTo>
                      <a:pt x="11265192" y="12700"/>
                    </a:lnTo>
                    <a:lnTo>
                      <a:pt x="0" y="12700"/>
                    </a:lnTo>
                    <a:close/>
                  </a:path>
                </a:pathLst>
              </a:custGeom>
              <a:solidFill>
                <a:srgbClr val="000000">
                  <a:alpha val="24706"/>
                </a:srgbClr>
              </a:solidFill>
            </p:spPr>
          </p:sp>
          <p:sp>
            <p:nvSpPr>
              <p:cNvPr id="17" name="Freeform 17"/>
              <p:cNvSpPr/>
              <p:nvPr/>
            </p:nvSpPr>
            <p:spPr>
              <a:xfrm>
                <a:off x="0" y="4035295"/>
                <a:ext cx="11265192" cy="12700"/>
              </a:xfrm>
              <a:custGeom>
                <a:avLst/>
                <a:gdLst/>
                <a:ahLst/>
                <a:cxnLst/>
                <a:rect l="l" t="t" r="r" b="b"/>
                <a:pathLst>
                  <a:path w="11265192" h="12700">
                    <a:moveTo>
                      <a:pt x="0" y="0"/>
                    </a:moveTo>
                    <a:lnTo>
                      <a:pt x="11265192" y="0"/>
                    </a:lnTo>
                    <a:lnTo>
                      <a:pt x="11265192" y="12700"/>
                    </a:lnTo>
                    <a:lnTo>
                      <a:pt x="0" y="12700"/>
                    </a:lnTo>
                    <a:close/>
                  </a:path>
                </a:pathLst>
              </a:custGeom>
              <a:solidFill>
                <a:srgbClr val="000000">
                  <a:alpha val="24706"/>
                </a:srgbClr>
              </a:solidFill>
            </p:spPr>
          </p:sp>
          <p:sp>
            <p:nvSpPr>
              <p:cNvPr id="18" name="Freeform 18"/>
              <p:cNvSpPr/>
              <p:nvPr/>
            </p:nvSpPr>
            <p:spPr>
              <a:xfrm>
                <a:off x="0" y="6056118"/>
                <a:ext cx="11265192" cy="12700"/>
              </a:xfrm>
              <a:custGeom>
                <a:avLst/>
                <a:gdLst/>
                <a:ahLst/>
                <a:cxnLst/>
                <a:rect l="l" t="t" r="r" b="b"/>
                <a:pathLst>
                  <a:path w="11265192" h="12700">
                    <a:moveTo>
                      <a:pt x="0" y="0"/>
                    </a:moveTo>
                    <a:lnTo>
                      <a:pt x="11265192" y="0"/>
                    </a:lnTo>
                    <a:lnTo>
                      <a:pt x="11265192" y="12700"/>
                    </a:lnTo>
                    <a:lnTo>
                      <a:pt x="0" y="12700"/>
                    </a:lnTo>
                    <a:close/>
                  </a:path>
                </a:pathLst>
              </a:custGeom>
              <a:solidFill>
                <a:srgbClr val="000000">
                  <a:alpha val="24706"/>
                </a:srgbClr>
              </a:solidFill>
            </p:spPr>
          </p:sp>
          <p:sp>
            <p:nvSpPr>
              <p:cNvPr id="19" name="Freeform 19"/>
              <p:cNvSpPr/>
              <p:nvPr/>
            </p:nvSpPr>
            <p:spPr>
              <a:xfrm>
                <a:off x="0" y="8076940"/>
                <a:ext cx="11265192" cy="12700"/>
              </a:xfrm>
              <a:custGeom>
                <a:avLst/>
                <a:gdLst/>
                <a:ahLst/>
                <a:cxnLst/>
                <a:rect l="l" t="t" r="r" b="b"/>
                <a:pathLst>
                  <a:path w="11265192" h="12700">
                    <a:moveTo>
                      <a:pt x="0" y="0"/>
                    </a:moveTo>
                    <a:lnTo>
                      <a:pt x="11265192" y="0"/>
                    </a:lnTo>
                    <a:lnTo>
                      <a:pt x="11265192" y="12700"/>
                    </a:lnTo>
                    <a:lnTo>
                      <a:pt x="0" y="12700"/>
                    </a:lnTo>
                    <a:close/>
                  </a:path>
                </a:pathLst>
              </a:custGeom>
              <a:solidFill>
                <a:srgbClr val="000000">
                  <a:alpha val="24706"/>
                </a:srgbClr>
              </a:solidFill>
            </p:spPr>
          </p:sp>
          <p:sp>
            <p:nvSpPr>
              <p:cNvPr id="20" name="Freeform 20"/>
              <p:cNvSpPr/>
              <p:nvPr/>
            </p:nvSpPr>
            <p:spPr>
              <a:xfrm>
                <a:off x="0" y="10097763"/>
                <a:ext cx="11265192" cy="12700"/>
              </a:xfrm>
              <a:custGeom>
                <a:avLst/>
                <a:gdLst/>
                <a:ahLst/>
                <a:cxnLst/>
                <a:rect l="l" t="t" r="r" b="b"/>
                <a:pathLst>
                  <a:path w="11265192" h="12700">
                    <a:moveTo>
                      <a:pt x="0" y="0"/>
                    </a:moveTo>
                    <a:lnTo>
                      <a:pt x="11265192" y="0"/>
                    </a:lnTo>
                    <a:lnTo>
                      <a:pt x="11265192" y="12700"/>
                    </a:lnTo>
                    <a:lnTo>
                      <a:pt x="0" y="12700"/>
                    </a:lnTo>
                    <a:close/>
                  </a:path>
                </a:pathLst>
              </a:custGeom>
              <a:solidFill>
                <a:srgbClr val="000000">
                  <a:alpha val="60000"/>
                </a:srgbClr>
              </a:solidFill>
            </p:spPr>
          </p:sp>
        </p:grpSp>
        <p:sp>
          <p:nvSpPr>
            <p:cNvPr id="21" name="TextBox 21"/>
            <p:cNvSpPr txBox="1"/>
            <p:nvPr/>
          </p:nvSpPr>
          <p:spPr>
            <a:xfrm>
              <a:off x="4709" y="192905"/>
              <a:ext cx="261581" cy="241031"/>
            </a:xfrm>
            <a:prstGeom prst="rect">
              <a:avLst/>
            </a:prstGeom>
          </p:spPr>
          <p:txBody>
            <a:bodyPr lIns="0" tIns="0" rIns="0" bIns="0" rtlCol="0" anchor="t">
              <a:spAutoFit/>
            </a:bodyPr>
            <a:lstStyle/>
            <a:p>
              <a:pPr algn="r">
                <a:lnSpc>
                  <a:spcPts val="1427"/>
                </a:lnSpc>
              </a:pPr>
              <a:r>
                <a:rPr lang="en-US" sz="1019">
                  <a:solidFill>
                    <a:srgbClr val="000000"/>
                  </a:solidFill>
                  <a:latin typeface="Poppins Bold"/>
                </a:rPr>
                <a:t>50 </a:t>
              </a:r>
            </a:p>
          </p:txBody>
        </p:sp>
        <p:sp>
          <p:nvSpPr>
            <p:cNvPr id="22" name="TextBox 22"/>
            <p:cNvSpPr txBox="1"/>
            <p:nvPr/>
          </p:nvSpPr>
          <p:spPr>
            <a:xfrm>
              <a:off x="0" y="1051750"/>
              <a:ext cx="266289" cy="241031"/>
            </a:xfrm>
            <a:prstGeom prst="rect">
              <a:avLst/>
            </a:prstGeom>
          </p:spPr>
          <p:txBody>
            <a:bodyPr lIns="0" tIns="0" rIns="0" bIns="0" rtlCol="0" anchor="t">
              <a:spAutoFit/>
            </a:bodyPr>
            <a:lstStyle/>
            <a:p>
              <a:pPr algn="r">
                <a:lnSpc>
                  <a:spcPts val="1427"/>
                </a:lnSpc>
              </a:pPr>
              <a:r>
                <a:rPr lang="en-US" sz="1019">
                  <a:solidFill>
                    <a:srgbClr val="000000"/>
                  </a:solidFill>
                  <a:latin typeface="Poppins Bold"/>
                </a:rPr>
                <a:t>40 </a:t>
              </a:r>
            </a:p>
          </p:txBody>
        </p:sp>
        <p:sp>
          <p:nvSpPr>
            <p:cNvPr id="23" name="TextBox 23"/>
            <p:cNvSpPr txBox="1"/>
            <p:nvPr/>
          </p:nvSpPr>
          <p:spPr>
            <a:xfrm>
              <a:off x="12439" y="1910595"/>
              <a:ext cx="253850" cy="241031"/>
            </a:xfrm>
            <a:prstGeom prst="rect">
              <a:avLst/>
            </a:prstGeom>
          </p:spPr>
          <p:txBody>
            <a:bodyPr lIns="0" tIns="0" rIns="0" bIns="0" rtlCol="0" anchor="t">
              <a:spAutoFit/>
            </a:bodyPr>
            <a:lstStyle/>
            <a:p>
              <a:pPr algn="r">
                <a:lnSpc>
                  <a:spcPts val="1427"/>
                </a:lnSpc>
              </a:pPr>
              <a:r>
                <a:rPr lang="en-US" sz="1019">
                  <a:solidFill>
                    <a:srgbClr val="000000"/>
                  </a:solidFill>
                  <a:latin typeface="Poppins Bold"/>
                </a:rPr>
                <a:t>30 </a:t>
              </a:r>
            </a:p>
          </p:txBody>
        </p:sp>
        <p:sp>
          <p:nvSpPr>
            <p:cNvPr id="24" name="TextBox 24"/>
            <p:cNvSpPr txBox="1"/>
            <p:nvPr/>
          </p:nvSpPr>
          <p:spPr>
            <a:xfrm>
              <a:off x="18343" y="2769440"/>
              <a:ext cx="247946" cy="241031"/>
            </a:xfrm>
            <a:prstGeom prst="rect">
              <a:avLst/>
            </a:prstGeom>
          </p:spPr>
          <p:txBody>
            <a:bodyPr lIns="0" tIns="0" rIns="0" bIns="0" rtlCol="0" anchor="t">
              <a:spAutoFit/>
            </a:bodyPr>
            <a:lstStyle/>
            <a:p>
              <a:pPr algn="r">
                <a:lnSpc>
                  <a:spcPts val="1427"/>
                </a:lnSpc>
              </a:pPr>
              <a:r>
                <a:rPr lang="en-US" sz="1019">
                  <a:solidFill>
                    <a:srgbClr val="000000"/>
                  </a:solidFill>
                  <a:latin typeface="Poppins Bold"/>
                </a:rPr>
                <a:t>20 </a:t>
              </a:r>
            </a:p>
          </p:txBody>
        </p:sp>
        <p:sp>
          <p:nvSpPr>
            <p:cNvPr id="25" name="TextBox 25"/>
            <p:cNvSpPr txBox="1"/>
            <p:nvPr/>
          </p:nvSpPr>
          <p:spPr>
            <a:xfrm>
              <a:off x="52007" y="3628285"/>
              <a:ext cx="214282" cy="241031"/>
            </a:xfrm>
            <a:prstGeom prst="rect">
              <a:avLst/>
            </a:prstGeom>
          </p:spPr>
          <p:txBody>
            <a:bodyPr lIns="0" tIns="0" rIns="0" bIns="0" rtlCol="0" anchor="t">
              <a:spAutoFit/>
            </a:bodyPr>
            <a:lstStyle/>
            <a:p>
              <a:pPr algn="r">
                <a:lnSpc>
                  <a:spcPts val="1427"/>
                </a:lnSpc>
              </a:pPr>
              <a:r>
                <a:rPr lang="en-US" sz="1019">
                  <a:solidFill>
                    <a:srgbClr val="000000"/>
                  </a:solidFill>
                  <a:latin typeface="Poppins Bold"/>
                </a:rPr>
                <a:t>10 </a:t>
              </a:r>
            </a:p>
          </p:txBody>
        </p:sp>
        <p:sp>
          <p:nvSpPr>
            <p:cNvPr id="26" name="TextBox 26"/>
            <p:cNvSpPr txBox="1"/>
            <p:nvPr/>
          </p:nvSpPr>
          <p:spPr>
            <a:xfrm>
              <a:off x="116945" y="4487129"/>
              <a:ext cx="149344" cy="241031"/>
            </a:xfrm>
            <a:prstGeom prst="rect">
              <a:avLst/>
            </a:prstGeom>
          </p:spPr>
          <p:txBody>
            <a:bodyPr lIns="0" tIns="0" rIns="0" bIns="0" rtlCol="0" anchor="t">
              <a:spAutoFit/>
            </a:bodyPr>
            <a:lstStyle/>
            <a:p>
              <a:pPr algn="r">
                <a:lnSpc>
                  <a:spcPts val="1427"/>
                </a:lnSpc>
              </a:pPr>
              <a:r>
                <a:rPr lang="en-US" sz="1019">
                  <a:solidFill>
                    <a:srgbClr val="000000"/>
                  </a:solidFill>
                  <a:latin typeface="Poppins Bold"/>
                </a:rPr>
                <a:t>0 </a:t>
              </a:r>
            </a:p>
          </p:txBody>
        </p:sp>
        <p:grpSp>
          <p:nvGrpSpPr>
            <p:cNvPr id="27" name="Group 27"/>
            <p:cNvGrpSpPr>
              <a:grpSpLocks noChangeAspect="1"/>
            </p:cNvGrpSpPr>
            <p:nvPr/>
          </p:nvGrpSpPr>
          <p:grpSpPr>
            <a:xfrm>
              <a:off x="724635" y="305483"/>
              <a:ext cx="4043709" cy="4004661"/>
              <a:chOff x="875266" y="-63500"/>
              <a:chExt cx="9514660" cy="9422784"/>
            </a:xfrm>
          </p:grpSpPr>
          <p:sp>
            <p:nvSpPr>
              <p:cNvPr id="28" name="Freeform 28"/>
              <p:cNvSpPr/>
              <p:nvPr/>
            </p:nvSpPr>
            <p:spPr>
              <a:xfrm>
                <a:off x="875266" y="7615910"/>
                <a:ext cx="1972854" cy="1711740"/>
              </a:xfrm>
              <a:custGeom>
                <a:avLst/>
                <a:gdLst/>
                <a:ahLst/>
                <a:cxnLst/>
                <a:rect l="l" t="t" r="r" b="b"/>
                <a:pathLst>
                  <a:path w="1972854" h="1711740">
                    <a:moveTo>
                      <a:pt x="127000" y="63216"/>
                    </a:moveTo>
                    <a:cubicBezTo>
                      <a:pt x="126844" y="28257"/>
                      <a:pt x="98460" y="0"/>
                      <a:pt x="63500" y="0"/>
                    </a:cubicBezTo>
                    <a:cubicBezTo>
                      <a:pt x="28540" y="0"/>
                      <a:pt x="156" y="28257"/>
                      <a:pt x="0" y="63216"/>
                    </a:cubicBezTo>
                    <a:cubicBezTo>
                      <a:pt x="156" y="98175"/>
                      <a:pt x="28540" y="126432"/>
                      <a:pt x="63500" y="126432"/>
                    </a:cubicBezTo>
                    <a:cubicBezTo>
                      <a:pt x="98460" y="126432"/>
                      <a:pt x="126844" y="98175"/>
                      <a:pt x="127000" y="63216"/>
                    </a:cubicBezTo>
                    <a:close/>
                    <a:moveTo>
                      <a:pt x="82145" y="41562"/>
                    </a:moveTo>
                    <a:cubicBezTo>
                      <a:pt x="70178" y="31350"/>
                      <a:pt x="52208" y="32732"/>
                      <a:pt x="41943" y="44654"/>
                    </a:cubicBezTo>
                    <a:cubicBezTo>
                      <a:pt x="31678" y="56575"/>
                      <a:pt x="32980" y="74552"/>
                      <a:pt x="44855" y="84870"/>
                    </a:cubicBezTo>
                    <a:lnTo>
                      <a:pt x="1922387" y="1701527"/>
                    </a:lnTo>
                    <a:cubicBezTo>
                      <a:pt x="1934354" y="1711739"/>
                      <a:pt x="1952324" y="1710357"/>
                      <a:pt x="1962589" y="1698435"/>
                    </a:cubicBezTo>
                    <a:cubicBezTo>
                      <a:pt x="1972854" y="1686514"/>
                      <a:pt x="1971552" y="1668538"/>
                      <a:pt x="1959677" y="1658220"/>
                    </a:cubicBezTo>
                    <a:close/>
                  </a:path>
                </a:pathLst>
              </a:custGeom>
              <a:solidFill>
                <a:srgbClr val="6CE5E8"/>
              </a:solidFill>
            </p:spPr>
          </p:sp>
          <p:sp>
            <p:nvSpPr>
              <p:cNvPr id="29" name="Freeform 29"/>
              <p:cNvSpPr/>
              <p:nvPr/>
            </p:nvSpPr>
            <p:spPr>
              <a:xfrm>
                <a:off x="2752798" y="6029967"/>
                <a:ext cx="1973582" cy="3329033"/>
              </a:xfrm>
              <a:custGeom>
                <a:avLst/>
                <a:gdLst/>
                <a:ahLst/>
                <a:cxnLst/>
                <a:rect l="l" t="t" r="r" b="b"/>
                <a:pathLst>
                  <a:path w="1973582" h="3329033">
                    <a:moveTo>
                      <a:pt x="127000" y="3265817"/>
                    </a:moveTo>
                    <a:cubicBezTo>
                      <a:pt x="126844" y="3230858"/>
                      <a:pt x="98460" y="3202600"/>
                      <a:pt x="63500" y="3202600"/>
                    </a:cubicBezTo>
                    <a:cubicBezTo>
                      <a:pt x="28541" y="3202600"/>
                      <a:pt x="156" y="3230858"/>
                      <a:pt x="0" y="3265817"/>
                    </a:cubicBezTo>
                    <a:cubicBezTo>
                      <a:pt x="156" y="3300776"/>
                      <a:pt x="28541" y="3329033"/>
                      <a:pt x="63500" y="3329033"/>
                    </a:cubicBezTo>
                    <a:cubicBezTo>
                      <a:pt x="98460" y="3329033"/>
                      <a:pt x="126844" y="3300776"/>
                      <a:pt x="127000" y="3265817"/>
                    </a:cubicBezTo>
                    <a:close/>
                    <a:moveTo>
                      <a:pt x="38789" y="3251468"/>
                    </a:moveTo>
                    <a:cubicBezTo>
                      <a:pt x="30950" y="3265107"/>
                      <a:pt x="35610" y="3282518"/>
                      <a:pt x="49215" y="3290418"/>
                    </a:cubicBezTo>
                    <a:cubicBezTo>
                      <a:pt x="62819" y="3298318"/>
                      <a:pt x="80250" y="3293735"/>
                      <a:pt x="88211" y="3280166"/>
                    </a:cubicBezTo>
                    <a:lnTo>
                      <a:pt x="1965743" y="46850"/>
                    </a:lnTo>
                    <a:cubicBezTo>
                      <a:pt x="1973582" y="33211"/>
                      <a:pt x="1968922" y="15800"/>
                      <a:pt x="1955317" y="7900"/>
                    </a:cubicBezTo>
                    <a:cubicBezTo>
                      <a:pt x="1941713" y="0"/>
                      <a:pt x="1924282" y="4582"/>
                      <a:pt x="1916321" y="18151"/>
                    </a:cubicBezTo>
                    <a:close/>
                  </a:path>
                </a:pathLst>
              </a:custGeom>
              <a:solidFill>
                <a:srgbClr val="6CE5E8"/>
              </a:solidFill>
            </p:spPr>
          </p:sp>
          <p:sp>
            <p:nvSpPr>
              <p:cNvPr id="30" name="Freeform 30"/>
              <p:cNvSpPr/>
              <p:nvPr/>
            </p:nvSpPr>
            <p:spPr>
              <a:xfrm>
                <a:off x="4630330" y="5999251"/>
                <a:ext cx="1973537" cy="1106184"/>
              </a:xfrm>
              <a:custGeom>
                <a:avLst/>
                <a:gdLst/>
                <a:ahLst/>
                <a:cxnLst/>
                <a:rect l="l" t="t" r="r" b="b"/>
                <a:pathLst>
                  <a:path w="1973537" h="1106184">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77042" y="38054"/>
                    </a:moveTo>
                    <a:cubicBezTo>
                      <a:pt x="63155" y="30661"/>
                      <a:pt x="45905" y="35883"/>
                      <a:pt x="38450" y="49736"/>
                    </a:cubicBezTo>
                    <a:cubicBezTo>
                      <a:pt x="30995" y="63589"/>
                      <a:pt x="36139" y="80862"/>
                      <a:pt x="49959" y="88379"/>
                    </a:cubicBezTo>
                    <a:lnTo>
                      <a:pt x="1927491" y="1098791"/>
                    </a:lnTo>
                    <a:cubicBezTo>
                      <a:pt x="1941377" y="1106184"/>
                      <a:pt x="1958628" y="1100962"/>
                      <a:pt x="1966083" y="1087109"/>
                    </a:cubicBezTo>
                    <a:cubicBezTo>
                      <a:pt x="1973537" y="1073256"/>
                      <a:pt x="1968394" y="1055983"/>
                      <a:pt x="1954573" y="1048465"/>
                    </a:cubicBezTo>
                    <a:close/>
                  </a:path>
                </a:pathLst>
              </a:custGeom>
              <a:solidFill>
                <a:srgbClr val="6CE5E8"/>
              </a:solidFill>
            </p:spPr>
          </p:sp>
          <p:sp>
            <p:nvSpPr>
              <p:cNvPr id="31" name="Freeform 31"/>
              <p:cNvSpPr/>
              <p:nvPr/>
            </p:nvSpPr>
            <p:spPr>
              <a:xfrm>
                <a:off x="6507862" y="-31532"/>
                <a:ext cx="1972618" cy="7167627"/>
              </a:xfrm>
              <a:custGeom>
                <a:avLst/>
                <a:gdLst/>
                <a:ahLst/>
                <a:cxnLst/>
                <a:rect l="l" t="t" r="r" b="b"/>
                <a:pathLst>
                  <a:path w="1972618" h="7167627">
                    <a:moveTo>
                      <a:pt x="127000" y="7104411"/>
                    </a:moveTo>
                    <a:cubicBezTo>
                      <a:pt x="126844" y="7069452"/>
                      <a:pt x="98460" y="7041195"/>
                      <a:pt x="63500" y="7041195"/>
                    </a:cubicBezTo>
                    <a:cubicBezTo>
                      <a:pt x="28541" y="7041195"/>
                      <a:pt x="157" y="7069452"/>
                      <a:pt x="0" y="7104411"/>
                    </a:cubicBezTo>
                    <a:cubicBezTo>
                      <a:pt x="157" y="7139370"/>
                      <a:pt x="28541" y="7167627"/>
                      <a:pt x="63500" y="7167627"/>
                    </a:cubicBezTo>
                    <a:cubicBezTo>
                      <a:pt x="98460" y="7167627"/>
                      <a:pt x="126844" y="7139370"/>
                      <a:pt x="127000" y="7104411"/>
                    </a:cubicBezTo>
                    <a:close/>
                    <a:moveTo>
                      <a:pt x="35882" y="7097080"/>
                    </a:moveTo>
                    <a:cubicBezTo>
                      <a:pt x="31914" y="7112303"/>
                      <a:pt x="40996" y="7127870"/>
                      <a:pt x="56202" y="7131906"/>
                    </a:cubicBezTo>
                    <a:cubicBezTo>
                      <a:pt x="71407" y="7135943"/>
                      <a:pt x="87015" y="7126929"/>
                      <a:pt x="91119" y="7111742"/>
                    </a:cubicBezTo>
                    <a:lnTo>
                      <a:pt x="1968651" y="38863"/>
                    </a:lnTo>
                    <a:cubicBezTo>
                      <a:pt x="1972619" y="23640"/>
                      <a:pt x="1963536" y="8073"/>
                      <a:pt x="1948331" y="4037"/>
                    </a:cubicBezTo>
                    <a:cubicBezTo>
                      <a:pt x="1933126" y="0"/>
                      <a:pt x="1917518" y="9014"/>
                      <a:pt x="1913414" y="24201"/>
                    </a:cubicBezTo>
                    <a:close/>
                  </a:path>
                </a:pathLst>
              </a:custGeom>
              <a:solidFill>
                <a:srgbClr val="6CE5E8"/>
              </a:solidFill>
            </p:spPr>
          </p:sp>
          <p:sp>
            <p:nvSpPr>
              <p:cNvPr id="32" name="Freeform 32"/>
              <p:cNvSpPr/>
              <p:nvPr/>
            </p:nvSpPr>
            <p:spPr>
              <a:xfrm>
                <a:off x="8385394" y="-63217"/>
                <a:ext cx="2004532" cy="4370161"/>
              </a:xfrm>
              <a:custGeom>
                <a:avLst/>
                <a:gdLst/>
                <a:ahLst/>
                <a:cxnLst/>
                <a:rect l="l" t="t" r="r" b="b"/>
                <a:pathLst>
                  <a:path w="2004532" h="4370161">
                    <a:moveTo>
                      <a:pt x="127000" y="63217"/>
                    </a:moveTo>
                    <a:lnTo>
                      <a:pt x="127000" y="63217"/>
                    </a:lnTo>
                    <a:cubicBezTo>
                      <a:pt x="126844" y="28258"/>
                      <a:pt x="98460" y="0"/>
                      <a:pt x="63500" y="0"/>
                    </a:cubicBezTo>
                    <a:cubicBezTo>
                      <a:pt x="28540" y="0"/>
                      <a:pt x="157" y="28258"/>
                      <a:pt x="0" y="63217"/>
                    </a:cubicBezTo>
                    <a:lnTo>
                      <a:pt x="0" y="63217"/>
                    </a:lnTo>
                    <a:cubicBezTo>
                      <a:pt x="157" y="98176"/>
                      <a:pt x="28540" y="126434"/>
                      <a:pt x="63500" y="126434"/>
                    </a:cubicBezTo>
                    <a:cubicBezTo>
                      <a:pt x="98460" y="126434"/>
                      <a:pt x="126844" y="98176"/>
                      <a:pt x="127000" y="63217"/>
                    </a:cubicBezTo>
                    <a:close/>
                    <a:moveTo>
                      <a:pt x="89632" y="51656"/>
                    </a:moveTo>
                    <a:cubicBezTo>
                      <a:pt x="83203" y="37298"/>
                      <a:pt x="66377" y="30837"/>
                      <a:pt x="51991" y="37202"/>
                    </a:cubicBezTo>
                    <a:cubicBezTo>
                      <a:pt x="37604" y="43567"/>
                      <a:pt x="31068" y="60363"/>
                      <a:pt x="37369" y="74778"/>
                    </a:cubicBezTo>
                    <a:lnTo>
                      <a:pt x="1914901" y="4318506"/>
                    </a:lnTo>
                    <a:cubicBezTo>
                      <a:pt x="1921330" y="4332864"/>
                      <a:pt x="1938155" y="4339325"/>
                      <a:pt x="1952542" y="4332959"/>
                    </a:cubicBezTo>
                    <a:cubicBezTo>
                      <a:pt x="1966928" y="4326594"/>
                      <a:pt x="1973464" y="4309798"/>
                      <a:pt x="1967164" y="4295383"/>
                    </a:cubicBezTo>
                    <a:close/>
                    <a:moveTo>
                      <a:pt x="2004532" y="4306944"/>
                    </a:moveTo>
                    <a:cubicBezTo>
                      <a:pt x="2004376" y="4271985"/>
                      <a:pt x="1975992" y="4243728"/>
                      <a:pt x="1941032" y="4243728"/>
                    </a:cubicBezTo>
                    <a:cubicBezTo>
                      <a:pt x="1906072" y="4243728"/>
                      <a:pt x="1877689" y="4271985"/>
                      <a:pt x="1877532" y="4306944"/>
                    </a:cubicBezTo>
                    <a:cubicBezTo>
                      <a:pt x="1877689" y="4341904"/>
                      <a:pt x="1906072" y="4370161"/>
                      <a:pt x="1941032" y="4370161"/>
                    </a:cubicBezTo>
                    <a:cubicBezTo>
                      <a:pt x="1975992" y="4370161"/>
                      <a:pt x="2004376" y="4341904"/>
                      <a:pt x="2004532" y="4306944"/>
                    </a:cubicBezTo>
                    <a:close/>
                  </a:path>
                </a:pathLst>
              </a:custGeom>
              <a:solidFill>
                <a:srgbClr val="6CE5E8"/>
              </a:solidFill>
            </p:spPr>
          </p:sp>
          <p:sp>
            <p:nvSpPr>
              <p:cNvPr id="33" name="Freeform 33"/>
              <p:cNvSpPr/>
              <p:nvPr/>
            </p:nvSpPr>
            <p:spPr>
              <a:xfrm>
                <a:off x="875266" y="4009521"/>
                <a:ext cx="1973202" cy="2520328"/>
              </a:xfrm>
              <a:custGeom>
                <a:avLst/>
                <a:gdLst/>
                <a:ahLst/>
                <a:cxnLst/>
                <a:rect l="l" t="t" r="r" b="b"/>
                <a:pathLst>
                  <a:path w="1973202" h="2520328">
                    <a:moveTo>
                      <a:pt x="127000" y="2457111"/>
                    </a:moveTo>
                    <a:cubicBezTo>
                      <a:pt x="126844" y="2422152"/>
                      <a:pt x="98460" y="2393895"/>
                      <a:pt x="63500" y="2393895"/>
                    </a:cubicBezTo>
                    <a:cubicBezTo>
                      <a:pt x="28540" y="2393895"/>
                      <a:pt x="156" y="2422152"/>
                      <a:pt x="0" y="2457111"/>
                    </a:cubicBezTo>
                    <a:cubicBezTo>
                      <a:pt x="156" y="2492071"/>
                      <a:pt x="28540" y="2520328"/>
                      <a:pt x="63500" y="2520328"/>
                    </a:cubicBezTo>
                    <a:cubicBezTo>
                      <a:pt x="98460" y="2520328"/>
                      <a:pt x="126844" y="2492071"/>
                      <a:pt x="127000" y="2457111"/>
                    </a:cubicBezTo>
                    <a:close/>
                    <a:moveTo>
                      <a:pt x="40906" y="2439618"/>
                    </a:moveTo>
                    <a:cubicBezTo>
                      <a:pt x="31330" y="2452100"/>
                      <a:pt x="33645" y="2469974"/>
                      <a:pt x="46084" y="2479605"/>
                    </a:cubicBezTo>
                    <a:cubicBezTo>
                      <a:pt x="58524" y="2489236"/>
                      <a:pt x="76408" y="2487001"/>
                      <a:pt x="86094" y="2474605"/>
                    </a:cubicBezTo>
                    <a:lnTo>
                      <a:pt x="1963626" y="49618"/>
                    </a:lnTo>
                    <a:cubicBezTo>
                      <a:pt x="1973202" y="37135"/>
                      <a:pt x="1970887" y="19262"/>
                      <a:pt x="1958447" y="9631"/>
                    </a:cubicBezTo>
                    <a:cubicBezTo>
                      <a:pt x="1946008" y="0"/>
                      <a:pt x="1928124" y="2235"/>
                      <a:pt x="1918438" y="14631"/>
                    </a:cubicBezTo>
                    <a:close/>
                  </a:path>
                </a:pathLst>
              </a:custGeom>
              <a:solidFill>
                <a:srgbClr val="41B8D5"/>
              </a:solidFill>
            </p:spPr>
          </p:sp>
          <p:sp>
            <p:nvSpPr>
              <p:cNvPr id="34" name="Freeform 34"/>
              <p:cNvSpPr/>
              <p:nvPr/>
            </p:nvSpPr>
            <p:spPr>
              <a:xfrm>
                <a:off x="2752798" y="3978428"/>
                <a:ext cx="1973537" cy="1106184"/>
              </a:xfrm>
              <a:custGeom>
                <a:avLst/>
                <a:gdLst/>
                <a:ahLst/>
                <a:cxnLst/>
                <a:rect l="l" t="t" r="r" b="b"/>
                <a:pathLst>
                  <a:path w="1973537" h="1106184">
                    <a:moveTo>
                      <a:pt x="127000" y="63217"/>
                    </a:moveTo>
                    <a:cubicBezTo>
                      <a:pt x="126844" y="28258"/>
                      <a:pt x="98460" y="0"/>
                      <a:pt x="63500" y="0"/>
                    </a:cubicBezTo>
                    <a:cubicBezTo>
                      <a:pt x="28541" y="0"/>
                      <a:pt x="156" y="28258"/>
                      <a:pt x="0" y="63217"/>
                    </a:cubicBezTo>
                    <a:cubicBezTo>
                      <a:pt x="156" y="98176"/>
                      <a:pt x="28541" y="126434"/>
                      <a:pt x="63500" y="126434"/>
                    </a:cubicBezTo>
                    <a:cubicBezTo>
                      <a:pt x="98460" y="126434"/>
                      <a:pt x="126844" y="98176"/>
                      <a:pt x="127000" y="63217"/>
                    </a:cubicBezTo>
                    <a:close/>
                    <a:moveTo>
                      <a:pt x="77042" y="38054"/>
                    </a:moveTo>
                    <a:cubicBezTo>
                      <a:pt x="63155" y="30661"/>
                      <a:pt x="45905" y="35883"/>
                      <a:pt x="38450" y="49736"/>
                    </a:cubicBezTo>
                    <a:cubicBezTo>
                      <a:pt x="30994" y="63589"/>
                      <a:pt x="36139" y="80863"/>
                      <a:pt x="49959" y="88380"/>
                    </a:cubicBezTo>
                    <a:lnTo>
                      <a:pt x="1927491" y="1098791"/>
                    </a:lnTo>
                    <a:cubicBezTo>
                      <a:pt x="1941377" y="1106184"/>
                      <a:pt x="1958627" y="1100963"/>
                      <a:pt x="1966083" y="1087110"/>
                    </a:cubicBezTo>
                    <a:cubicBezTo>
                      <a:pt x="1973538" y="1073256"/>
                      <a:pt x="1968393" y="1055983"/>
                      <a:pt x="1954574" y="1048466"/>
                    </a:cubicBezTo>
                    <a:close/>
                  </a:path>
                </a:pathLst>
              </a:custGeom>
              <a:solidFill>
                <a:srgbClr val="41B8D5"/>
              </a:solidFill>
            </p:spPr>
          </p:sp>
          <p:sp>
            <p:nvSpPr>
              <p:cNvPr id="35" name="Freeform 35"/>
              <p:cNvSpPr/>
              <p:nvPr/>
            </p:nvSpPr>
            <p:spPr>
              <a:xfrm>
                <a:off x="4630330" y="1988354"/>
                <a:ext cx="1973549" cy="3126919"/>
              </a:xfrm>
              <a:custGeom>
                <a:avLst/>
                <a:gdLst/>
                <a:ahLst/>
                <a:cxnLst/>
                <a:rect l="l" t="t" r="r" b="b"/>
                <a:pathLst>
                  <a:path w="1973549" h="3126919">
                    <a:moveTo>
                      <a:pt x="127000" y="3063702"/>
                    </a:moveTo>
                    <a:cubicBezTo>
                      <a:pt x="126844" y="3028743"/>
                      <a:pt x="98460" y="3000486"/>
                      <a:pt x="63500" y="3000486"/>
                    </a:cubicBezTo>
                    <a:cubicBezTo>
                      <a:pt x="28541" y="3000486"/>
                      <a:pt x="156" y="3028743"/>
                      <a:pt x="0" y="3063702"/>
                    </a:cubicBezTo>
                    <a:cubicBezTo>
                      <a:pt x="156" y="3098661"/>
                      <a:pt x="28541" y="3126919"/>
                      <a:pt x="63500" y="3126919"/>
                    </a:cubicBezTo>
                    <a:cubicBezTo>
                      <a:pt x="98460" y="3126919"/>
                      <a:pt x="126844" y="3098661"/>
                      <a:pt x="127000" y="3063702"/>
                    </a:cubicBezTo>
                    <a:close/>
                    <a:moveTo>
                      <a:pt x="39207" y="3048656"/>
                    </a:moveTo>
                    <a:cubicBezTo>
                      <a:pt x="30984" y="3062067"/>
                      <a:pt x="35146" y="3079603"/>
                      <a:pt x="48520" y="3087887"/>
                    </a:cubicBezTo>
                    <a:cubicBezTo>
                      <a:pt x="61894" y="3096171"/>
                      <a:pt x="79449" y="3092086"/>
                      <a:pt x="87792" y="3078749"/>
                    </a:cubicBezTo>
                    <a:lnTo>
                      <a:pt x="1965325" y="47515"/>
                    </a:lnTo>
                    <a:cubicBezTo>
                      <a:pt x="1973549" y="34104"/>
                      <a:pt x="1969386" y="16568"/>
                      <a:pt x="1956011" y="8284"/>
                    </a:cubicBezTo>
                    <a:cubicBezTo>
                      <a:pt x="1942638" y="0"/>
                      <a:pt x="1925083" y="4085"/>
                      <a:pt x="1916739" y="17422"/>
                    </a:cubicBezTo>
                    <a:close/>
                  </a:path>
                </a:pathLst>
              </a:custGeom>
              <a:solidFill>
                <a:srgbClr val="41B8D5"/>
              </a:solidFill>
            </p:spPr>
          </p:sp>
          <p:sp>
            <p:nvSpPr>
              <p:cNvPr id="36" name="Freeform 36"/>
              <p:cNvSpPr/>
              <p:nvPr/>
            </p:nvSpPr>
            <p:spPr>
              <a:xfrm>
                <a:off x="6507862" y="1585481"/>
                <a:ext cx="1972153" cy="498558"/>
              </a:xfrm>
              <a:custGeom>
                <a:avLst/>
                <a:gdLst/>
                <a:ahLst/>
                <a:cxnLst/>
                <a:rect l="l" t="t" r="r" b="b"/>
                <a:pathLst>
                  <a:path w="1972153" h="498558">
                    <a:moveTo>
                      <a:pt x="127000" y="435342"/>
                    </a:moveTo>
                    <a:cubicBezTo>
                      <a:pt x="126844" y="400382"/>
                      <a:pt x="98460" y="372125"/>
                      <a:pt x="63500" y="372125"/>
                    </a:cubicBezTo>
                    <a:cubicBezTo>
                      <a:pt x="28541" y="372125"/>
                      <a:pt x="157" y="400382"/>
                      <a:pt x="0" y="435342"/>
                    </a:cubicBezTo>
                    <a:cubicBezTo>
                      <a:pt x="157" y="470301"/>
                      <a:pt x="28541" y="498558"/>
                      <a:pt x="63500" y="498558"/>
                    </a:cubicBezTo>
                    <a:cubicBezTo>
                      <a:pt x="98460" y="498558"/>
                      <a:pt x="126844" y="470301"/>
                      <a:pt x="127000" y="435342"/>
                    </a:cubicBezTo>
                    <a:close/>
                    <a:moveTo>
                      <a:pt x="57487" y="407406"/>
                    </a:moveTo>
                    <a:cubicBezTo>
                      <a:pt x="42122" y="410786"/>
                      <a:pt x="32379" y="425948"/>
                      <a:pt x="35690" y="441328"/>
                    </a:cubicBezTo>
                    <a:cubicBezTo>
                      <a:pt x="39000" y="456708"/>
                      <a:pt x="54119" y="466518"/>
                      <a:pt x="69513" y="463277"/>
                    </a:cubicBezTo>
                    <a:lnTo>
                      <a:pt x="1947046" y="59112"/>
                    </a:lnTo>
                    <a:cubicBezTo>
                      <a:pt x="1962411" y="55733"/>
                      <a:pt x="1972154" y="40570"/>
                      <a:pt x="1968843" y="25190"/>
                    </a:cubicBezTo>
                    <a:cubicBezTo>
                      <a:pt x="1965532" y="9811"/>
                      <a:pt x="1950413" y="0"/>
                      <a:pt x="1935019" y="3242"/>
                    </a:cubicBezTo>
                    <a:close/>
                  </a:path>
                </a:pathLst>
              </a:custGeom>
              <a:solidFill>
                <a:srgbClr val="41B8D5"/>
              </a:solidFill>
            </p:spPr>
          </p:sp>
          <p:sp>
            <p:nvSpPr>
              <p:cNvPr id="37" name="Freeform 37"/>
              <p:cNvSpPr/>
              <p:nvPr/>
            </p:nvSpPr>
            <p:spPr>
              <a:xfrm>
                <a:off x="8385394" y="1553441"/>
                <a:ext cx="2004532" cy="2147256"/>
              </a:xfrm>
              <a:custGeom>
                <a:avLst/>
                <a:gdLst/>
                <a:ahLst/>
                <a:cxnLst/>
                <a:rect l="l" t="t" r="r" b="b"/>
                <a:pathLst>
                  <a:path w="2004532" h="2147256">
                    <a:moveTo>
                      <a:pt x="127000" y="63217"/>
                    </a:moveTo>
                    <a:cubicBezTo>
                      <a:pt x="126844" y="28258"/>
                      <a:pt x="98460" y="0"/>
                      <a:pt x="63500" y="0"/>
                    </a:cubicBezTo>
                    <a:cubicBezTo>
                      <a:pt x="28540" y="0"/>
                      <a:pt x="157" y="28258"/>
                      <a:pt x="0" y="63217"/>
                    </a:cubicBezTo>
                    <a:cubicBezTo>
                      <a:pt x="157" y="98176"/>
                      <a:pt x="28540" y="126434"/>
                      <a:pt x="63500" y="126434"/>
                    </a:cubicBezTo>
                    <a:cubicBezTo>
                      <a:pt x="98460" y="126434"/>
                      <a:pt x="126844" y="98176"/>
                      <a:pt x="127000" y="63217"/>
                    </a:cubicBezTo>
                    <a:close/>
                    <a:moveTo>
                      <a:pt x="84435" y="43767"/>
                    </a:moveTo>
                    <a:cubicBezTo>
                      <a:pt x="73676" y="32290"/>
                      <a:pt x="55663" y="31668"/>
                      <a:pt x="44137" y="42376"/>
                    </a:cubicBezTo>
                    <a:cubicBezTo>
                      <a:pt x="32612" y="53084"/>
                      <a:pt x="31910" y="71094"/>
                      <a:pt x="42566" y="82667"/>
                    </a:cubicBezTo>
                    <a:lnTo>
                      <a:pt x="1920098" y="2103489"/>
                    </a:lnTo>
                    <a:cubicBezTo>
                      <a:pt x="1930857" y="2114966"/>
                      <a:pt x="1948870" y="2115589"/>
                      <a:pt x="1960395" y="2104880"/>
                    </a:cubicBezTo>
                    <a:cubicBezTo>
                      <a:pt x="1971920" y="2094172"/>
                      <a:pt x="1972623" y="2076163"/>
                      <a:pt x="1961967" y="2064590"/>
                    </a:cubicBezTo>
                    <a:close/>
                    <a:moveTo>
                      <a:pt x="2004532" y="2084040"/>
                    </a:moveTo>
                    <a:cubicBezTo>
                      <a:pt x="2004376" y="2049081"/>
                      <a:pt x="1975992" y="2020823"/>
                      <a:pt x="1941032" y="2020823"/>
                    </a:cubicBezTo>
                    <a:cubicBezTo>
                      <a:pt x="1906072" y="2020823"/>
                      <a:pt x="1877689" y="2049081"/>
                      <a:pt x="1877532" y="2084040"/>
                    </a:cubicBezTo>
                    <a:cubicBezTo>
                      <a:pt x="1877689" y="2118999"/>
                      <a:pt x="1906072" y="2147256"/>
                      <a:pt x="1941032" y="2147256"/>
                    </a:cubicBezTo>
                    <a:cubicBezTo>
                      <a:pt x="1975992" y="2147256"/>
                      <a:pt x="2004376" y="2118999"/>
                      <a:pt x="2004532" y="2084040"/>
                    </a:cubicBezTo>
                    <a:close/>
                  </a:path>
                </a:pathLst>
              </a:custGeom>
              <a:solidFill>
                <a:srgbClr val="41B8D5"/>
              </a:solidFill>
            </p:spPr>
          </p:sp>
        </p:grpSp>
      </p:grpSp>
      <p:grpSp>
        <p:nvGrpSpPr>
          <p:cNvPr id="38" name="Group 38"/>
          <p:cNvGrpSpPr/>
          <p:nvPr/>
        </p:nvGrpSpPr>
        <p:grpSpPr>
          <a:xfrm>
            <a:off x="5396941" y="2973046"/>
            <a:ext cx="4190301" cy="3666941"/>
            <a:chOff x="0" y="0"/>
            <a:chExt cx="5587068" cy="4889255"/>
          </a:xfrm>
        </p:grpSpPr>
      </p:grpSp>
      <p:grpSp>
        <p:nvGrpSpPr>
          <p:cNvPr id="39" name="Group 39"/>
          <p:cNvGrpSpPr/>
          <p:nvPr/>
        </p:nvGrpSpPr>
        <p:grpSpPr>
          <a:xfrm>
            <a:off x="709414" y="6904977"/>
            <a:ext cx="11359748" cy="3106521"/>
            <a:chOff x="0" y="0"/>
            <a:chExt cx="15146331" cy="4142028"/>
          </a:xfrm>
        </p:grpSpPr>
      </p:grpSp>
      <p:grpSp>
        <p:nvGrpSpPr>
          <p:cNvPr id="40" name="Group 40"/>
          <p:cNvGrpSpPr/>
          <p:nvPr/>
        </p:nvGrpSpPr>
        <p:grpSpPr>
          <a:xfrm>
            <a:off x="10234942" y="2973046"/>
            <a:ext cx="3869663" cy="3029202"/>
            <a:chOff x="0" y="0"/>
            <a:chExt cx="5159551" cy="4038936"/>
          </a:xfrm>
        </p:grpSpPr>
        <p:sp>
          <p:nvSpPr>
            <p:cNvPr id="41" name="TextBox 41"/>
            <p:cNvSpPr txBox="1"/>
            <p:nvPr/>
          </p:nvSpPr>
          <p:spPr>
            <a:xfrm>
              <a:off x="0" y="880959"/>
              <a:ext cx="1008993" cy="351614"/>
            </a:xfrm>
            <a:prstGeom prst="rect">
              <a:avLst/>
            </a:prstGeom>
          </p:spPr>
          <p:txBody>
            <a:bodyPr lIns="0" tIns="0" rIns="0" bIns="0" rtlCol="0" anchor="t">
              <a:spAutoFit/>
            </a:bodyPr>
            <a:lstStyle/>
            <a:p>
              <a:pPr algn="ctr">
                <a:lnSpc>
                  <a:spcPts val="1047"/>
                </a:lnSpc>
              </a:pPr>
              <a:r>
                <a:rPr lang="en-US" sz="748">
                  <a:solidFill>
                    <a:srgbClr val="000000"/>
                  </a:solidFill>
                  <a:latin typeface="Poppins Bold"/>
                </a:rPr>
                <a:t>Highly satisfied</a:t>
              </a:r>
            </a:p>
            <a:p>
              <a:pPr algn="ctr">
                <a:lnSpc>
                  <a:spcPts val="1047"/>
                </a:lnSpc>
              </a:pPr>
              <a:r>
                <a:rPr lang="en-US" sz="748">
                  <a:solidFill>
                    <a:srgbClr val="000000"/>
                  </a:solidFill>
                  <a:latin typeface="Poppins Bold"/>
                </a:rPr>
                <a:t>33%</a:t>
              </a:r>
            </a:p>
          </p:txBody>
        </p:sp>
        <p:sp>
          <p:nvSpPr>
            <p:cNvPr id="42" name="TextBox 42"/>
            <p:cNvSpPr txBox="1"/>
            <p:nvPr/>
          </p:nvSpPr>
          <p:spPr>
            <a:xfrm>
              <a:off x="2098563" y="3687322"/>
              <a:ext cx="570507" cy="351614"/>
            </a:xfrm>
            <a:prstGeom prst="rect">
              <a:avLst/>
            </a:prstGeom>
          </p:spPr>
          <p:txBody>
            <a:bodyPr lIns="0" tIns="0" rIns="0" bIns="0" rtlCol="0" anchor="t">
              <a:spAutoFit/>
            </a:bodyPr>
            <a:lstStyle/>
            <a:p>
              <a:pPr algn="ctr">
                <a:lnSpc>
                  <a:spcPts val="1047"/>
                </a:lnSpc>
              </a:pPr>
              <a:r>
                <a:rPr lang="en-US" sz="748">
                  <a:solidFill>
                    <a:srgbClr val="000000"/>
                  </a:solidFill>
                  <a:latin typeface="Poppins Bold"/>
                </a:rPr>
                <a:t>Satisfied</a:t>
              </a:r>
            </a:p>
            <a:p>
              <a:pPr algn="ctr">
                <a:lnSpc>
                  <a:spcPts val="1047"/>
                </a:lnSpc>
              </a:pPr>
              <a:r>
                <a:rPr lang="en-US" sz="748">
                  <a:solidFill>
                    <a:srgbClr val="000000"/>
                  </a:solidFill>
                  <a:latin typeface="Poppins Bold"/>
                </a:rPr>
                <a:t>30%</a:t>
              </a:r>
            </a:p>
          </p:txBody>
        </p:sp>
        <p:sp>
          <p:nvSpPr>
            <p:cNvPr id="43" name="TextBox 43"/>
            <p:cNvSpPr txBox="1"/>
            <p:nvPr/>
          </p:nvSpPr>
          <p:spPr>
            <a:xfrm>
              <a:off x="3980906" y="552857"/>
              <a:ext cx="487768" cy="351614"/>
            </a:xfrm>
            <a:prstGeom prst="rect">
              <a:avLst/>
            </a:prstGeom>
          </p:spPr>
          <p:txBody>
            <a:bodyPr lIns="0" tIns="0" rIns="0" bIns="0" rtlCol="0" anchor="t">
              <a:spAutoFit/>
            </a:bodyPr>
            <a:lstStyle/>
            <a:p>
              <a:pPr algn="ctr">
                <a:lnSpc>
                  <a:spcPts val="1047"/>
                </a:lnSpc>
              </a:pPr>
              <a:r>
                <a:rPr lang="en-US" sz="748">
                  <a:solidFill>
                    <a:srgbClr val="000000"/>
                  </a:solidFill>
                  <a:latin typeface="Poppins Bold"/>
                </a:rPr>
                <a:t>Neutral</a:t>
              </a:r>
            </a:p>
            <a:p>
              <a:pPr algn="ctr">
                <a:lnSpc>
                  <a:spcPts val="1047"/>
                </a:lnSpc>
              </a:pPr>
              <a:r>
                <a:rPr lang="en-US" sz="748">
                  <a:solidFill>
                    <a:srgbClr val="000000"/>
                  </a:solidFill>
                  <a:latin typeface="Poppins Bold"/>
                </a:rPr>
                <a:t>20%</a:t>
              </a:r>
            </a:p>
          </p:txBody>
        </p:sp>
        <p:sp>
          <p:nvSpPr>
            <p:cNvPr id="44" name="TextBox 44"/>
            <p:cNvSpPr txBox="1"/>
            <p:nvPr/>
          </p:nvSpPr>
          <p:spPr>
            <a:xfrm>
              <a:off x="4396092" y="2410293"/>
              <a:ext cx="763459" cy="351614"/>
            </a:xfrm>
            <a:prstGeom prst="rect">
              <a:avLst/>
            </a:prstGeom>
          </p:spPr>
          <p:txBody>
            <a:bodyPr lIns="0" tIns="0" rIns="0" bIns="0" rtlCol="0" anchor="t">
              <a:spAutoFit/>
            </a:bodyPr>
            <a:lstStyle/>
            <a:p>
              <a:pPr algn="ctr">
                <a:lnSpc>
                  <a:spcPts val="1047"/>
                </a:lnSpc>
              </a:pPr>
              <a:r>
                <a:rPr lang="en-US" sz="748">
                  <a:solidFill>
                    <a:srgbClr val="000000"/>
                  </a:solidFill>
                  <a:latin typeface="Poppins Bold"/>
                </a:rPr>
                <a:t>Dissatisfied</a:t>
              </a:r>
            </a:p>
            <a:p>
              <a:pPr algn="ctr">
                <a:lnSpc>
                  <a:spcPts val="1047"/>
                </a:lnSpc>
              </a:pPr>
              <a:r>
                <a:rPr lang="en-US" sz="748">
                  <a:solidFill>
                    <a:srgbClr val="000000"/>
                  </a:solidFill>
                  <a:latin typeface="Poppins Bold"/>
                </a:rPr>
                <a:t>14%</a:t>
              </a:r>
            </a:p>
          </p:txBody>
        </p:sp>
        <p:sp>
          <p:nvSpPr>
            <p:cNvPr id="45" name="TextBox 45"/>
            <p:cNvSpPr txBox="1"/>
            <p:nvPr/>
          </p:nvSpPr>
          <p:spPr>
            <a:xfrm>
              <a:off x="2192515" y="-28575"/>
              <a:ext cx="1203080" cy="351614"/>
            </a:xfrm>
            <a:prstGeom prst="rect">
              <a:avLst/>
            </a:prstGeom>
          </p:spPr>
          <p:txBody>
            <a:bodyPr lIns="0" tIns="0" rIns="0" bIns="0" rtlCol="0" anchor="t">
              <a:spAutoFit/>
            </a:bodyPr>
            <a:lstStyle/>
            <a:p>
              <a:pPr algn="ctr">
                <a:lnSpc>
                  <a:spcPts val="1047"/>
                </a:lnSpc>
              </a:pPr>
              <a:r>
                <a:rPr lang="en-US" sz="748">
                  <a:solidFill>
                    <a:srgbClr val="000000"/>
                  </a:solidFill>
                  <a:latin typeface="Poppins Bold"/>
                </a:rPr>
                <a:t>Highly dissatisfied</a:t>
              </a:r>
            </a:p>
            <a:p>
              <a:pPr algn="ctr">
                <a:lnSpc>
                  <a:spcPts val="1047"/>
                </a:lnSpc>
              </a:pPr>
              <a:r>
                <a:rPr lang="en-US" sz="748">
                  <a:solidFill>
                    <a:srgbClr val="000000"/>
                  </a:solidFill>
                  <a:latin typeface="Poppins Bold"/>
                </a:rPr>
                <a:t>3%</a:t>
              </a:r>
            </a:p>
          </p:txBody>
        </p:sp>
        <p:grpSp>
          <p:nvGrpSpPr>
            <p:cNvPr id="46" name="Group 46"/>
            <p:cNvGrpSpPr>
              <a:grpSpLocks noChangeAspect="1"/>
            </p:cNvGrpSpPr>
            <p:nvPr/>
          </p:nvGrpSpPr>
          <p:grpSpPr>
            <a:xfrm>
              <a:off x="1014703" y="419271"/>
              <a:ext cx="3206838" cy="3206838"/>
              <a:chOff x="0" y="0"/>
              <a:chExt cx="2540000" cy="2540000"/>
            </a:xfrm>
          </p:grpSpPr>
          <p:sp>
            <p:nvSpPr>
              <p:cNvPr id="47" name="Freeform 47"/>
              <p:cNvSpPr/>
              <p:nvPr/>
            </p:nvSpPr>
            <p:spPr>
              <a:xfrm>
                <a:off x="1270000" y="0"/>
                <a:ext cx="300026" cy="652974"/>
              </a:xfrm>
              <a:custGeom>
                <a:avLst/>
                <a:gdLst/>
                <a:ahLst/>
                <a:cxnLst/>
                <a:rect l="l" t="t" r="r" b="b"/>
                <a:pathLst>
                  <a:path w="300026" h="652974">
                    <a:moveTo>
                      <a:pt x="0" y="0"/>
                    </a:moveTo>
                    <a:lnTo>
                      <a:pt x="0" y="0"/>
                    </a:lnTo>
                    <a:cubicBezTo>
                      <a:pt x="101083" y="0"/>
                      <a:pt x="201804" y="12068"/>
                      <a:pt x="300026" y="35948"/>
                    </a:cubicBezTo>
                    <a:lnTo>
                      <a:pt x="150013" y="652974"/>
                    </a:lnTo>
                    <a:cubicBezTo>
                      <a:pt x="100902" y="641034"/>
                      <a:pt x="50541" y="635000"/>
                      <a:pt x="0" y="635000"/>
                    </a:cubicBezTo>
                    <a:close/>
                  </a:path>
                </a:pathLst>
              </a:custGeom>
              <a:solidFill>
                <a:srgbClr val="6CE5E8"/>
              </a:solidFill>
            </p:spPr>
          </p:sp>
          <p:sp>
            <p:nvSpPr>
              <p:cNvPr id="48" name="Freeform 48"/>
              <p:cNvSpPr/>
              <p:nvPr/>
            </p:nvSpPr>
            <p:spPr>
              <a:xfrm>
                <a:off x="1388987" y="22495"/>
                <a:ext cx="1147379" cy="1199504"/>
              </a:xfrm>
              <a:custGeom>
                <a:avLst/>
                <a:gdLst/>
                <a:ahLst/>
                <a:cxnLst/>
                <a:rect l="l" t="t" r="r" b="b"/>
                <a:pathLst>
                  <a:path w="1147379" h="1199504">
                    <a:moveTo>
                      <a:pt x="118987" y="0"/>
                    </a:moveTo>
                    <a:cubicBezTo>
                      <a:pt x="682521" y="107500"/>
                      <a:pt x="1104013" y="579450"/>
                      <a:pt x="1147379" y="1151504"/>
                    </a:cubicBezTo>
                    <a:lnTo>
                      <a:pt x="514196" y="1199504"/>
                    </a:lnTo>
                    <a:cubicBezTo>
                      <a:pt x="492513" y="913477"/>
                      <a:pt x="281767" y="677502"/>
                      <a:pt x="0" y="623753"/>
                    </a:cubicBezTo>
                    <a:close/>
                  </a:path>
                </a:pathLst>
              </a:custGeom>
              <a:solidFill>
                <a:srgbClr val="41B8D5"/>
              </a:solidFill>
            </p:spPr>
          </p:sp>
          <p:sp>
            <p:nvSpPr>
              <p:cNvPr id="49" name="Freeform 49"/>
              <p:cNvSpPr/>
              <p:nvPr/>
            </p:nvSpPr>
            <p:spPr>
              <a:xfrm>
                <a:off x="1710591" y="1110827"/>
                <a:ext cx="869627" cy="1073732"/>
              </a:xfrm>
              <a:custGeom>
                <a:avLst/>
                <a:gdLst/>
                <a:ahLst/>
                <a:cxnLst/>
                <a:rect l="l" t="t" r="r" b="b"/>
                <a:pathLst>
                  <a:path w="869627" h="1073732">
                    <a:moveTo>
                      <a:pt x="819395" y="0"/>
                    </a:moveTo>
                    <a:cubicBezTo>
                      <a:pt x="869627" y="397632"/>
                      <a:pt x="729212" y="795644"/>
                      <a:pt x="440591" y="1073732"/>
                    </a:cubicBezTo>
                    <a:lnTo>
                      <a:pt x="0" y="616452"/>
                    </a:lnTo>
                    <a:cubicBezTo>
                      <a:pt x="144311" y="477408"/>
                      <a:pt x="214518" y="278402"/>
                      <a:pt x="189402" y="79586"/>
                    </a:cubicBezTo>
                    <a:close/>
                  </a:path>
                </a:pathLst>
              </a:custGeom>
              <a:solidFill>
                <a:srgbClr val="2D8BBA"/>
              </a:solidFill>
            </p:spPr>
          </p:sp>
          <p:sp>
            <p:nvSpPr>
              <p:cNvPr id="50" name="Freeform 50"/>
              <p:cNvSpPr/>
              <p:nvPr/>
            </p:nvSpPr>
            <p:spPr>
              <a:xfrm>
                <a:off x="127903" y="1547720"/>
                <a:ext cx="2067887" cy="1040594"/>
              </a:xfrm>
              <a:custGeom>
                <a:avLst/>
                <a:gdLst/>
                <a:ahLst/>
                <a:cxnLst/>
                <a:rect l="l" t="t" r="r" b="b"/>
                <a:pathLst>
                  <a:path w="2067887" h="1040594">
                    <a:moveTo>
                      <a:pt x="2067887" y="591655"/>
                    </a:moveTo>
                    <a:cubicBezTo>
                      <a:pt x="1781922" y="896177"/>
                      <a:pt x="1364489" y="1040594"/>
                      <a:pt x="951477" y="977893"/>
                    </a:cubicBezTo>
                    <a:cubicBezTo>
                      <a:pt x="538466" y="915192"/>
                      <a:pt x="182702" y="653393"/>
                      <a:pt x="0" y="277720"/>
                    </a:cubicBezTo>
                    <a:lnTo>
                      <a:pt x="571048" y="0"/>
                    </a:lnTo>
                    <a:cubicBezTo>
                      <a:pt x="662399" y="187836"/>
                      <a:pt x="840281" y="318736"/>
                      <a:pt x="1046787" y="350086"/>
                    </a:cubicBezTo>
                    <a:cubicBezTo>
                      <a:pt x="1253293" y="381437"/>
                      <a:pt x="1462009" y="309228"/>
                      <a:pt x="1604992" y="156967"/>
                    </a:cubicBezTo>
                    <a:close/>
                  </a:path>
                </a:pathLst>
              </a:custGeom>
              <a:solidFill>
                <a:srgbClr val="2F5F98"/>
              </a:solidFill>
            </p:spPr>
          </p:sp>
          <p:sp>
            <p:nvSpPr>
              <p:cNvPr id="51" name="Freeform 51"/>
              <p:cNvSpPr/>
              <p:nvPr/>
            </p:nvSpPr>
            <p:spPr>
              <a:xfrm>
                <a:off x="-59196" y="0"/>
                <a:ext cx="1329132" cy="1881827"/>
              </a:xfrm>
              <a:custGeom>
                <a:avLst/>
                <a:gdLst/>
                <a:ahLst/>
                <a:cxnLst/>
                <a:rect l="l" t="t" r="r" b="b"/>
                <a:pathLst>
                  <a:path w="1329132" h="1881827">
                    <a:moveTo>
                      <a:pt x="216287" y="1881827"/>
                    </a:moveTo>
                    <a:cubicBezTo>
                      <a:pt x="0" y="1488404"/>
                      <a:pt x="7503" y="1010019"/>
                      <a:pt x="236021" y="623572"/>
                    </a:cubicBezTo>
                    <a:cubicBezTo>
                      <a:pt x="464539" y="237125"/>
                      <a:pt x="880112" y="45"/>
                      <a:pt x="1329069" y="0"/>
                    </a:cubicBezTo>
                    <a:lnTo>
                      <a:pt x="1329133" y="635000"/>
                    </a:lnTo>
                    <a:cubicBezTo>
                      <a:pt x="1104654" y="635022"/>
                      <a:pt x="896868" y="753562"/>
                      <a:pt x="782609" y="946786"/>
                    </a:cubicBezTo>
                    <a:cubicBezTo>
                      <a:pt x="668350" y="1140010"/>
                      <a:pt x="664598" y="1379202"/>
                      <a:pt x="772741" y="1575914"/>
                    </a:cubicBezTo>
                    <a:close/>
                  </a:path>
                </a:pathLst>
              </a:custGeom>
              <a:solidFill>
                <a:srgbClr val="31356E"/>
              </a:solidFill>
            </p:spPr>
          </p:sp>
        </p:grpSp>
      </p:grpSp>
      <p:grpSp>
        <p:nvGrpSpPr>
          <p:cNvPr id="52" name="Group 52"/>
          <p:cNvGrpSpPr/>
          <p:nvPr/>
        </p:nvGrpSpPr>
        <p:grpSpPr>
          <a:xfrm>
            <a:off x="12445828" y="6892814"/>
            <a:ext cx="4813471" cy="3118685"/>
            <a:chOff x="0" y="-16217"/>
            <a:chExt cx="6417962" cy="4158246"/>
          </a:xfrm>
        </p:grpSpPr>
        <p:sp>
          <p:nvSpPr>
            <p:cNvPr id="53" name="TextBox 53"/>
            <p:cNvSpPr txBox="1"/>
            <p:nvPr/>
          </p:nvSpPr>
          <p:spPr>
            <a:xfrm>
              <a:off x="2393510" y="-16217"/>
              <a:ext cx="1762278" cy="194412"/>
            </a:xfrm>
            <a:prstGeom prst="rect">
              <a:avLst/>
            </a:prstGeom>
          </p:spPr>
          <p:txBody>
            <a:bodyPr wrap="square" lIns="0" tIns="0" rIns="0" bIns="0" rtlCol="0" anchor="t">
              <a:spAutoFit/>
            </a:bodyPr>
            <a:lstStyle/>
            <a:p>
              <a:pPr algn="l">
                <a:lnSpc>
                  <a:spcPts val="1184"/>
                </a:lnSpc>
              </a:pPr>
              <a:r>
                <a:rPr lang="en-US" sz="846" dirty="0">
                  <a:solidFill>
                    <a:srgbClr val="000000"/>
                  </a:solidFill>
                  <a:latin typeface="Poppins Bold"/>
                </a:rPr>
                <a:t>   Monthly Subscriptions</a:t>
              </a:r>
            </a:p>
          </p:txBody>
        </p:sp>
        <p:grpSp>
          <p:nvGrpSpPr>
            <p:cNvPr id="54" name="Group 54"/>
            <p:cNvGrpSpPr>
              <a:grpSpLocks noChangeAspect="1"/>
            </p:cNvGrpSpPr>
            <p:nvPr/>
          </p:nvGrpSpPr>
          <p:grpSpPr>
            <a:xfrm>
              <a:off x="2393510" y="57299"/>
              <a:ext cx="53723" cy="53723"/>
              <a:chOff x="5960068" y="-619743"/>
              <a:chExt cx="152400" cy="152400"/>
            </a:xfrm>
          </p:grpSpPr>
          <p:sp>
            <p:nvSpPr>
              <p:cNvPr id="55" name="Freeform 55"/>
              <p:cNvSpPr/>
              <p:nvPr/>
            </p:nvSpPr>
            <p:spPr>
              <a:xfrm>
                <a:off x="5960068" y="-619743"/>
                <a:ext cx="152400" cy="152400"/>
              </a:xfrm>
              <a:custGeom>
                <a:avLst/>
                <a:gdLst/>
                <a:ahLst/>
                <a:cxnLst/>
                <a:rect l="l" t="t" r="r" b="b"/>
                <a:pathLst>
                  <a:path w="152400" h="152400">
                    <a:moveTo>
                      <a:pt x="152400" y="139700"/>
                    </a:moveTo>
                    <a:lnTo>
                      <a:pt x="152400" y="12700"/>
                    </a:lnTo>
                    <a:cubicBezTo>
                      <a:pt x="152400" y="5686"/>
                      <a:pt x="146714" y="0"/>
                      <a:pt x="139700" y="0"/>
                    </a:cubicBezTo>
                    <a:lnTo>
                      <a:pt x="12700" y="0"/>
                    </a:lnTo>
                    <a:cubicBezTo>
                      <a:pt x="5686" y="0"/>
                      <a:pt x="0" y="5686"/>
                      <a:pt x="0" y="12700"/>
                    </a:cubicBezTo>
                    <a:lnTo>
                      <a:pt x="0" y="139700"/>
                    </a:lnTo>
                    <a:cubicBezTo>
                      <a:pt x="0" y="146714"/>
                      <a:pt x="5686" y="152400"/>
                      <a:pt x="12700" y="152400"/>
                    </a:cubicBezTo>
                    <a:lnTo>
                      <a:pt x="139700" y="152400"/>
                    </a:lnTo>
                    <a:cubicBezTo>
                      <a:pt x="146714" y="152400"/>
                      <a:pt x="152400" y="146714"/>
                      <a:pt x="152400" y="139700"/>
                    </a:cubicBezTo>
                    <a:close/>
                  </a:path>
                </a:pathLst>
              </a:custGeom>
              <a:solidFill>
                <a:srgbClr val="6CE5E8"/>
              </a:solidFill>
            </p:spPr>
          </p:sp>
        </p:grpSp>
        <p:sp>
          <p:nvSpPr>
            <p:cNvPr id="56" name="TextBox 56"/>
            <p:cNvSpPr txBox="1"/>
            <p:nvPr/>
          </p:nvSpPr>
          <p:spPr>
            <a:xfrm>
              <a:off x="664629" y="3945133"/>
              <a:ext cx="276660" cy="196896"/>
            </a:xfrm>
            <a:prstGeom prst="rect">
              <a:avLst/>
            </a:prstGeom>
          </p:spPr>
          <p:txBody>
            <a:bodyPr lIns="0" tIns="0" rIns="0" bIns="0" rtlCol="0" anchor="t">
              <a:spAutoFit/>
            </a:bodyPr>
            <a:lstStyle/>
            <a:p>
              <a:pPr algn="ctr">
                <a:lnSpc>
                  <a:spcPts val="1184"/>
                </a:lnSpc>
              </a:pPr>
              <a:r>
                <a:rPr lang="en-US" sz="846">
                  <a:solidFill>
                    <a:srgbClr val="000000"/>
                  </a:solidFill>
                  <a:latin typeface="Poppins Bold"/>
                </a:rPr>
                <a:t>Jan</a:t>
              </a:r>
            </a:p>
          </p:txBody>
        </p:sp>
        <p:sp>
          <p:nvSpPr>
            <p:cNvPr id="57" name="TextBox 57"/>
            <p:cNvSpPr txBox="1"/>
            <p:nvPr/>
          </p:nvSpPr>
          <p:spPr>
            <a:xfrm>
              <a:off x="1691922" y="3945133"/>
              <a:ext cx="263894" cy="196896"/>
            </a:xfrm>
            <a:prstGeom prst="rect">
              <a:avLst/>
            </a:prstGeom>
          </p:spPr>
          <p:txBody>
            <a:bodyPr lIns="0" tIns="0" rIns="0" bIns="0" rtlCol="0" anchor="t">
              <a:spAutoFit/>
            </a:bodyPr>
            <a:lstStyle/>
            <a:p>
              <a:pPr algn="ctr">
                <a:lnSpc>
                  <a:spcPts val="1184"/>
                </a:lnSpc>
              </a:pPr>
              <a:r>
                <a:rPr lang="en-US" sz="846">
                  <a:solidFill>
                    <a:srgbClr val="000000"/>
                  </a:solidFill>
                  <a:latin typeface="Poppins Bold"/>
                </a:rPr>
                <a:t>Feb</a:t>
              </a:r>
            </a:p>
          </p:txBody>
        </p:sp>
        <p:sp>
          <p:nvSpPr>
            <p:cNvPr id="58" name="TextBox 58"/>
            <p:cNvSpPr txBox="1"/>
            <p:nvPr/>
          </p:nvSpPr>
          <p:spPr>
            <a:xfrm>
              <a:off x="2699716" y="3945133"/>
              <a:ext cx="290126" cy="196896"/>
            </a:xfrm>
            <a:prstGeom prst="rect">
              <a:avLst/>
            </a:prstGeom>
          </p:spPr>
          <p:txBody>
            <a:bodyPr lIns="0" tIns="0" rIns="0" bIns="0" rtlCol="0" anchor="t">
              <a:spAutoFit/>
            </a:bodyPr>
            <a:lstStyle/>
            <a:p>
              <a:pPr algn="ctr">
                <a:lnSpc>
                  <a:spcPts val="1184"/>
                </a:lnSpc>
              </a:pPr>
              <a:r>
                <a:rPr lang="en-US" sz="846">
                  <a:solidFill>
                    <a:srgbClr val="000000"/>
                  </a:solidFill>
                  <a:latin typeface="Poppins Bold"/>
                </a:rPr>
                <a:t>Mar</a:t>
              </a:r>
            </a:p>
          </p:txBody>
        </p:sp>
        <p:sp>
          <p:nvSpPr>
            <p:cNvPr id="59" name="TextBox 59"/>
            <p:cNvSpPr txBox="1"/>
            <p:nvPr/>
          </p:nvSpPr>
          <p:spPr>
            <a:xfrm>
              <a:off x="3733596" y="3945133"/>
              <a:ext cx="264185" cy="196896"/>
            </a:xfrm>
            <a:prstGeom prst="rect">
              <a:avLst/>
            </a:prstGeom>
          </p:spPr>
          <p:txBody>
            <a:bodyPr lIns="0" tIns="0" rIns="0" bIns="0" rtlCol="0" anchor="t">
              <a:spAutoFit/>
            </a:bodyPr>
            <a:lstStyle/>
            <a:p>
              <a:pPr algn="ctr">
                <a:lnSpc>
                  <a:spcPts val="1184"/>
                </a:lnSpc>
              </a:pPr>
              <a:r>
                <a:rPr lang="en-US" sz="846">
                  <a:solidFill>
                    <a:srgbClr val="000000"/>
                  </a:solidFill>
                  <a:latin typeface="Poppins Bold"/>
                </a:rPr>
                <a:t>Apr</a:t>
              </a:r>
            </a:p>
          </p:txBody>
        </p:sp>
        <p:sp>
          <p:nvSpPr>
            <p:cNvPr id="60" name="TextBox 60"/>
            <p:cNvSpPr txBox="1"/>
            <p:nvPr/>
          </p:nvSpPr>
          <p:spPr>
            <a:xfrm>
              <a:off x="4726933" y="3945133"/>
              <a:ext cx="319331" cy="196896"/>
            </a:xfrm>
            <a:prstGeom prst="rect">
              <a:avLst/>
            </a:prstGeom>
          </p:spPr>
          <p:txBody>
            <a:bodyPr lIns="0" tIns="0" rIns="0" bIns="0" rtlCol="0" anchor="t">
              <a:spAutoFit/>
            </a:bodyPr>
            <a:lstStyle/>
            <a:p>
              <a:pPr algn="ctr">
                <a:lnSpc>
                  <a:spcPts val="1184"/>
                </a:lnSpc>
              </a:pPr>
              <a:r>
                <a:rPr lang="en-US" sz="846">
                  <a:solidFill>
                    <a:srgbClr val="000000"/>
                  </a:solidFill>
                  <a:latin typeface="Poppins Bold"/>
                </a:rPr>
                <a:t>May</a:t>
              </a:r>
            </a:p>
          </p:txBody>
        </p:sp>
        <p:sp>
          <p:nvSpPr>
            <p:cNvPr id="61" name="TextBox 61"/>
            <p:cNvSpPr txBox="1"/>
            <p:nvPr/>
          </p:nvSpPr>
          <p:spPr>
            <a:xfrm>
              <a:off x="5725399" y="3945133"/>
              <a:ext cx="364217" cy="196896"/>
            </a:xfrm>
            <a:prstGeom prst="rect">
              <a:avLst/>
            </a:prstGeom>
          </p:spPr>
          <p:txBody>
            <a:bodyPr lIns="0" tIns="0" rIns="0" bIns="0" rtlCol="0" anchor="t">
              <a:spAutoFit/>
            </a:bodyPr>
            <a:lstStyle/>
            <a:p>
              <a:pPr algn="ctr">
                <a:lnSpc>
                  <a:spcPts val="1184"/>
                </a:lnSpc>
              </a:pPr>
              <a:r>
                <a:rPr lang="en-US" sz="846">
                  <a:solidFill>
                    <a:srgbClr val="000000"/>
                  </a:solidFill>
                  <a:latin typeface="Poppins Bold"/>
                </a:rPr>
                <a:t>June</a:t>
              </a:r>
            </a:p>
          </p:txBody>
        </p:sp>
        <p:grpSp>
          <p:nvGrpSpPr>
            <p:cNvPr id="62" name="Group 62"/>
            <p:cNvGrpSpPr>
              <a:grpSpLocks noChangeAspect="1"/>
            </p:cNvGrpSpPr>
            <p:nvPr/>
          </p:nvGrpSpPr>
          <p:grpSpPr>
            <a:xfrm>
              <a:off x="292504" y="275767"/>
              <a:ext cx="6125458" cy="3626310"/>
              <a:chOff x="0" y="0"/>
              <a:chExt cx="17376505" cy="10287000"/>
            </a:xfrm>
          </p:grpSpPr>
          <p:sp>
            <p:nvSpPr>
              <p:cNvPr id="63" name="Freeform 63"/>
              <p:cNvSpPr/>
              <p:nvPr/>
            </p:nvSpPr>
            <p:spPr>
              <a:xfrm>
                <a:off x="0" y="-6350"/>
                <a:ext cx="17376505" cy="12700"/>
              </a:xfrm>
              <a:custGeom>
                <a:avLst/>
                <a:gdLst/>
                <a:ahLst/>
                <a:cxnLst/>
                <a:rect l="l" t="t" r="r" b="b"/>
                <a:pathLst>
                  <a:path w="17376505" h="12700">
                    <a:moveTo>
                      <a:pt x="0" y="0"/>
                    </a:moveTo>
                    <a:lnTo>
                      <a:pt x="17376505" y="0"/>
                    </a:lnTo>
                    <a:lnTo>
                      <a:pt x="17376505" y="12700"/>
                    </a:lnTo>
                    <a:lnTo>
                      <a:pt x="0" y="12700"/>
                    </a:lnTo>
                    <a:close/>
                  </a:path>
                </a:pathLst>
              </a:custGeom>
              <a:solidFill>
                <a:srgbClr val="000000">
                  <a:alpha val="24706"/>
                </a:srgbClr>
              </a:solidFill>
            </p:spPr>
          </p:sp>
          <p:sp>
            <p:nvSpPr>
              <p:cNvPr id="64" name="Freeform 64"/>
              <p:cNvSpPr/>
              <p:nvPr/>
            </p:nvSpPr>
            <p:spPr>
              <a:xfrm>
                <a:off x="0" y="2051050"/>
                <a:ext cx="17376505" cy="12700"/>
              </a:xfrm>
              <a:custGeom>
                <a:avLst/>
                <a:gdLst/>
                <a:ahLst/>
                <a:cxnLst/>
                <a:rect l="l" t="t" r="r" b="b"/>
                <a:pathLst>
                  <a:path w="17376505" h="12700">
                    <a:moveTo>
                      <a:pt x="0" y="0"/>
                    </a:moveTo>
                    <a:lnTo>
                      <a:pt x="17376505" y="0"/>
                    </a:lnTo>
                    <a:lnTo>
                      <a:pt x="17376505" y="12700"/>
                    </a:lnTo>
                    <a:lnTo>
                      <a:pt x="0" y="12700"/>
                    </a:lnTo>
                    <a:close/>
                  </a:path>
                </a:pathLst>
              </a:custGeom>
              <a:solidFill>
                <a:srgbClr val="000000">
                  <a:alpha val="24706"/>
                </a:srgbClr>
              </a:solidFill>
            </p:spPr>
          </p:sp>
          <p:sp>
            <p:nvSpPr>
              <p:cNvPr id="65" name="Freeform 65"/>
              <p:cNvSpPr/>
              <p:nvPr/>
            </p:nvSpPr>
            <p:spPr>
              <a:xfrm>
                <a:off x="0" y="4108450"/>
                <a:ext cx="17376505" cy="12700"/>
              </a:xfrm>
              <a:custGeom>
                <a:avLst/>
                <a:gdLst/>
                <a:ahLst/>
                <a:cxnLst/>
                <a:rect l="l" t="t" r="r" b="b"/>
                <a:pathLst>
                  <a:path w="17376505" h="12700">
                    <a:moveTo>
                      <a:pt x="0" y="0"/>
                    </a:moveTo>
                    <a:lnTo>
                      <a:pt x="17376505" y="0"/>
                    </a:lnTo>
                    <a:lnTo>
                      <a:pt x="17376505" y="12700"/>
                    </a:lnTo>
                    <a:lnTo>
                      <a:pt x="0" y="12700"/>
                    </a:lnTo>
                    <a:close/>
                  </a:path>
                </a:pathLst>
              </a:custGeom>
              <a:solidFill>
                <a:srgbClr val="000000">
                  <a:alpha val="24706"/>
                </a:srgbClr>
              </a:solidFill>
            </p:spPr>
          </p:sp>
          <p:sp>
            <p:nvSpPr>
              <p:cNvPr id="66" name="Freeform 66"/>
              <p:cNvSpPr/>
              <p:nvPr/>
            </p:nvSpPr>
            <p:spPr>
              <a:xfrm>
                <a:off x="0" y="6165850"/>
                <a:ext cx="17376505" cy="12700"/>
              </a:xfrm>
              <a:custGeom>
                <a:avLst/>
                <a:gdLst/>
                <a:ahLst/>
                <a:cxnLst/>
                <a:rect l="l" t="t" r="r" b="b"/>
                <a:pathLst>
                  <a:path w="17376505" h="12700">
                    <a:moveTo>
                      <a:pt x="0" y="0"/>
                    </a:moveTo>
                    <a:lnTo>
                      <a:pt x="17376505" y="0"/>
                    </a:lnTo>
                    <a:lnTo>
                      <a:pt x="17376505" y="12700"/>
                    </a:lnTo>
                    <a:lnTo>
                      <a:pt x="0" y="12700"/>
                    </a:lnTo>
                    <a:close/>
                  </a:path>
                </a:pathLst>
              </a:custGeom>
              <a:solidFill>
                <a:srgbClr val="000000">
                  <a:alpha val="24706"/>
                </a:srgbClr>
              </a:solidFill>
            </p:spPr>
          </p:sp>
          <p:sp>
            <p:nvSpPr>
              <p:cNvPr id="67" name="Freeform 67"/>
              <p:cNvSpPr/>
              <p:nvPr/>
            </p:nvSpPr>
            <p:spPr>
              <a:xfrm>
                <a:off x="0" y="8223250"/>
                <a:ext cx="17376505" cy="12700"/>
              </a:xfrm>
              <a:custGeom>
                <a:avLst/>
                <a:gdLst/>
                <a:ahLst/>
                <a:cxnLst/>
                <a:rect l="l" t="t" r="r" b="b"/>
                <a:pathLst>
                  <a:path w="17376505" h="12700">
                    <a:moveTo>
                      <a:pt x="0" y="0"/>
                    </a:moveTo>
                    <a:lnTo>
                      <a:pt x="17376505" y="0"/>
                    </a:lnTo>
                    <a:lnTo>
                      <a:pt x="17376505" y="12700"/>
                    </a:lnTo>
                    <a:lnTo>
                      <a:pt x="0" y="12700"/>
                    </a:lnTo>
                    <a:close/>
                  </a:path>
                </a:pathLst>
              </a:custGeom>
              <a:solidFill>
                <a:srgbClr val="000000">
                  <a:alpha val="24706"/>
                </a:srgbClr>
              </a:solidFill>
            </p:spPr>
          </p:sp>
          <p:sp>
            <p:nvSpPr>
              <p:cNvPr id="68" name="Freeform 68"/>
              <p:cNvSpPr/>
              <p:nvPr/>
            </p:nvSpPr>
            <p:spPr>
              <a:xfrm>
                <a:off x="0" y="10280650"/>
                <a:ext cx="17376505" cy="12700"/>
              </a:xfrm>
              <a:custGeom>
                <a:avLst/>
                <a:gdLst/>
                <a:ahLst/>
                <a:cxnLst/>
                <a:rect l="l" t="t" r="r" b="b"/>
                <a:pathLst>
                  <a:path w="17376505" h="12700">
                    <a:moveTo>
                      <a:pt x="0" y="0"/>
                    </a:moveTo>
                    <a:lnTo>
                      <a:pt x="17376505" y="0"/>
                    </a:lnTo>
                    <a:lnTo>
                      <a:pt x="17376505" y="12700"/>
                    </a:lnTo>
                    <a:lnTo>
                      <a:pt x="0" y="12700"/>
                    </a:lnTo>
                    <a:close/>
                  </a:path>
                </a:pathLst>
              </a:custGeom>
              <a:solidFill>
                <a:srgbClr val="000000">
                  <a:alpha val="60000"/>
                </a:srgbClr>
              </a:solidFill>
            </p:spPr>
          </p:sp>
        </p:grpSp>
        <p:sp>
          <p:nvSpPr>
            <p:cNvPr id="69" name="TextBox 69"/>
            <p:cNvSpPr txBox="1"/>
            <p:nvPr/>
          </p:nvSpPr>
          <p:spPr>
            <a:xfrm>
              <a:off x="3906" y="163032"/>
              <a:ext cx="216968" cy="196896"/>
            </a:xfrm>
            <a:prstGeom prst="rect">
              <a:avLst/>
            </a:prstGeom>
          </p:spPr>
          <p:txBody>
            <a:bodyPr lIns="0" tIns="0" rIns="0" bIns="0" rtlCol="0" anchor="t">
              <a:spAutoFit/>
            </a:bodyPr>
            <a:lstStyle/>
            <a:p>
              <a:pPr algn="r">
                <a:lnSpc>
                  <a:spcPts val="1184"/>
                </a:lnSpc>
              </a:pPr>
              <a:r>
                <a:rPr lang="en-US" sz="846">
                  <a:solidFill>
                    <a:srgbClr val="000000"/>
                  </a:solidFill>
                  <a:latin typeface="Poppins Bold"/>
                </a:rPr>
                <a:t>50 </a:t>
              </a:r>
            </a:p>
          </p:txBody>
        </p:sp>
        <p:sp>
          <p:nvSpPr>
            <p:cNvPr id="70" name="TextBox 70"/>
            <p:cNvSpPr txBox="1"/>
            <p:nvPr/>
          </p:nvSpPr>
          <p:spPr>
            <a:xfrm>
              <a:off x="0" y="888294"/>
              <a:ext cx="220873" cy="196896"/>
            </a:xfrm>
            <a:prstGeom prst="rect">
              <a:avLst/>
            </a:prstGeom>
          </p:spPr>
          <p:txBody>
            <a:bodyPr lIns="0" tIns="0" rIns="0" bIns="0" rtlCol="0" anchor="t">
              <a:spAutoFit/>
            </a:bodyPr>
            <a:lstStyle/>
            <a:p>
              <a:pPr algn="r">
                <a:lnSpc>
                  <a:spcPts val="1184"/>
                </a:lnSpc>
              </a:pPr>
              <a:r>
                <a:rPr lang="en-US" sz="846">
                  <a:solidFill>
                    <a:srgbClr val="000000"/>
                  </a:solidFill>
                  <a:latin typeface="Poppins Bold"/>
                </a:rPr>
                <a:t>40 </a:t>
              </a:r>
            </a:p>
          </p:txBody>
        </p:sp>
        <p:sp>
          <p:nvSpPr>
            <p:cNvPr id="71" name="TextBox 71"/>
            <p:cNvSpPr txBox="1"/>
            <p:nvPr/>
          </p:nvSpPr>
          <p:spPr>
            <a:xfrm>
              <a:off x="10318" y="1613555"/>
              <a:ext cx="210555" cy="196896"/>
            </a:xfrm>
            <a:prstGeom prst="rect">
              <a:avLst/>
            </a:prstGeom>
          </p:spPr>
          <p:txBody>
            <a:bodyPr lIns="0" tIns="0" rIns="0" bIns="0" rtlCol="0" anchor="t">
              <a:spAutoFit/>
            </a:bodyPr>
            <a:lstStyle/>
            <a:p>
              <a:pPr algn="r">
                <a:lnSpc>
                  <a:spcPts val="1184"/>
                </a:lnSpc>
              </a:pPr>
              <a:r>
                <a:rPr lang="en-US" sz="846">
                  <a:solidFill>
                    <a:srgbClr val="000000"/>
                  </a:solidFill>
                  <a:latin typeface="Poppins Bold"/>
                </a:rPr>
                <a:t>30 </a:t>
              </a:r>
            </a:p>
          </p:txBody>
        </p:sp>
        <p:sp>
          <p:nvSpPr>
            <p:cNvPr id="72" name="TextBox 72"/>
            <p:cNvSpPr txBox="1"/>
            <p:nvPr/>
          </p:nvSpPr>
          <p:spPr>
            <a:xfrm>
              <a:off x="15215" y="2338817"/>
              <a:ext cx="205659" cy="196896"/>
            </a:xfrm>
            <a:prstGeom prst="rect">
              <a:avLst/>
            </a:prstGeom>
          </p:spPr>
          <p:txBody>
            <a:bodyPr lIns="0" tIns="0" rIns="0" bIns="0" rtlCol="0" anchor="t">
              <a:spAutoFit/>
            </a:bodyPr>
            <a:lstStyle/>
            <a:p>
              <a:pPr algn="r">
                <a:lnSpc>
                  <a:spcPts val="1184"/>
                </a:lnSpc>
              </a:pPr>
              <a:r>
                <a:rPr lang="en-US" sz="846">
                  <a:solidFill>
                    <a:srgbClr val="000000"/>
                  </a:solidFill>
                  <a:latin typeface="Poppins Bold"/>
                </a:rPr>
                <a:t>20 </a:t>
              </a:r>
            </a:p>
          </p:txBody>
        </p:sp>
        <p:sp>
          <p:nvSpPr>
            <p:cNvPr id="73" name="TextBox 73"/>
            <p:cNvSpPr txBox="1"/>
            <p:nvPr/>
          </p:nvSpPr>
          <p:spPr>
            <a:xfrm>
              <a:off x="43137" y="3064079"/>
              <a:ext cx="177736" cy="196896"/>
            </a:xfrm>
            <a:prstGeom prst="rect">
              <a:avLst/>
            </a:prstGeom>
          </p:spPr>
          <p:txBody>
            <a:bodyPr lIns="0" tIns="0" rIns="0" bIns="0" rtlCol="0" anchor="t">
              <a:spAutoFit/>
            </a:bodyPr>
            <a:lstStyle/>
            <a:p>
              <a:pPr algn="r">
                <a:lnSpc>
                  <a:spcPts val="1184"/>
                </a:lnSpc>
              </a:pPr>
              <a:r>
                <a:rPr lang="en-US" sz="846">
                  <a:solidFill>
                    <a:srgbClr val="000000"/>
                  </a:solidFill>
                  <a:latin typeface="Poppins Bold"/>
                </a:rPr>
                <a:t>10 </a:t>
              </a:r>
            </a:p>
          </p:txBody>
        </p:sp>
        <p:sp>
          <p:nvSpPr>
            <p:cNvPr id="74" name="TextBox 74"/>
            <p:cNvSpPr txBox="1"/>
            <p:nvPr/>
          </p:nvSpPr>
          <p:spPr>
            <a:xfrm>
              <a:off x="97000" y="3789341"/>
              <a:ext cx="123873" cy="196896"/>
            </a:xfrm>
            <a:prstGeom prst="rect">
              <a:avLst/>
            </a:prstGeom>
          </p:spPr>
          <p:txBody>
            <a:bodyPr lIns="0" tIns="0" rIns="0" bIns="0" rtlCol="0" anchor="t">
              <a:spAutoFit/>
            </a:bodyPr>
            <a:lstStyle/>
            <a:p>
              <a:pPr algn="r">
                <a:lnSpc>
                  <a:spcPts val="1184"/>
                </a:lnSpc>
              </a:pPr>
              <a:r>
                <a:rPr lang="en-US" sz="846">
                  <a:solidFill>
                    <a:srgbClr val="000000"/>
                  </a:solidFill>
                  <a:latin typeface="Poppins Bold"/>
                </a:rPr>
                <a:t>0 </a:t>
              </a:r>
            </a:p>
          </p:txBody>
        </p:sp>
        <p:grpSp>
          <p:nvGrpSpPr>
            <p:cNvPr id="75" name="Group 75"/>
            <p:cNvGrpSpPr>
              <a:grpSpLocks noChangeAspect="1"/>
            </p:cNvGrpSpPr>
            <p:nvPr/>
          </p:nvGrpSpPr>
          <p:grpSpPr>
            <a:xfrm>
              <a:off x="780574" y="833592"/>
              <a:ext cx="5149318" cy="1785398"/>
              <a:chOff x="1384542" y="1582420"/>
              <a:chExt cx="14607421" cy="5064760"/>
            </a:xfrm>
          </p:grpSpPr>
          <p:sp>
            <p:nvSpPr>
              <p:cNvPr id="76" name="Freeform 76"/>
              <p:cNvSpPr/>
              <p:nvPr/>
            </p:nvSpPr>
            <p:spPr>
              <a:xfrm>
                <a:off x="1384542" y="4905205"/>
                <a:ext cx="2992090" cy="1741692"/>
              </a:xfrm>
              <a:custGeom>
                <a:avLst/>
                <a:gdLst/>
                <a:ahLst/>
                <a:cxnLst/>
                <a:rect l="l" t="t" r="r" b="b"/>
                <a:pathLst>
                  <a:path w="2992090" h="1741692">
                    <a:moveTo>
                      <a:pt x="127000" y="1678475"/>
                    </a:moveTo>
                    <a:cubicBezTo>
                      <a:pt x="126844" y="1643516"/>
                      <a:pt x="98460" y="1615259"/>
                      <a:pt x="63500" y="1615259"/>
                    </a:cubicBezTo>
                    <a:cubicBezTo>
                      <a:pt x="28541" y="1615259"/>
                      <a:pt x="157" y="1643516"/>
                      <a:pt x="0" y="1678475"/>
                    </a:cubicBezTo>
                    <a:cubicBezTo>
                      <a:pt x="157" y="1713434"/>
                      <a:pt x="28541" y="1741692"/>
                      <a:pt x="63500" y="1741692"/>
                    </a:cubicBezTo>
                    <a:cubicBezTo>
                      <a:pt x="98460" y="1741692"/>
                      <a:pt x="126844" y="1713434"/>
                      <a:pt x="127000" y="1678475"/>
                    </a:cubicBezTo>
                    <a:close/>
                    <a:moveTo>
                      <a:pt x="49381" y="1653632"/>
                    </a:moveTo>
                    <a:cubicBezTo>
                      <a:pt x="35739" y="1661466"/>
                      <a:pt x="30995" y="1678854"/>
                      <a:pt x="38768" y="1692531"/>
                    </a:cubicBezTo>
                    <a:cubicBezTo>
                      <a:pt x="46541" y="1706209"/>
                      <a:pt x="63907" y="1711030"/>
                      <a:pt x="77619" y="1703318"/>
                    </a:cubicBezTo>
                    <a:lnTo>
                      <a:pt x="2973703" y="57398"/>
                    </a:lnTo>
                    <a:cubicBezTo>
                      <a:pt x="2987346" y="49564"/>
                      <a:pt x="2992090" y="32177"/>
                      <a:pt x="2984317" y="18499"/>
                    </a:cubicBezTo>
                    <a:cubicBezTo>
                      <a:pt x="2976544" y="4822"/>
                      <a:pt x="2959177" y="0"/>
                      <a:pt x="2945465" y="7712"/>
                    </a:cubicBezTo>
                    <a:close/>
                  </a:path>
                </a:pathLst>
              </a:custGeom>
              <a:solidFill>
                <a:srgbClr val="6CE5E8"/>
              </a:solidFill>
            </p:spPr>
          </p:sp>
          <p:sp>
            <p:nvSpPr>
              <p:cNvPr id="77" name="Freeform 77"/>
              <p:cNvSpPr/>
              <p:nvPr/>
            </p:nvSpPr>
            <p:spPr>
              <a:xfrm>
                <a:off x="4280626" y="4874543"/>
                <a:ext cx="2990686" cy="711595"/>
              </a:xfrm>
              <a:custGeom>
                <a:avLst/>
                <a:gdLst/>
                <a:ahLst/>
                <a:cxnLst/>
                <a:rect l="l" t="t" r="r" b="b"/>
                <a:pathLst>
                  <a:path w="2990686" h="711595">
                    <a:moveTo>
                      <a:pt x="127000" y="63217"/>
                    </a:moveTo>
                    <a:cubicBezTo>
                      <a:pt x="126844" y="28258"/>
                      <a:pt x="98460" y="0"/>
                      <a:pt x="63500" y="0"/>
                    </a:cubicBezTo>
                    <a:cubicBezTo>
                      <a:pt x="28541" y="0"/>
                      <a:pt x="157" y="28258"/>
                      <a:pt x="0" y="63217"/>
                    </a:cubicBezTo>
                    <a:cubicBezTo>
                      <a:pt x="157" y="98176"/>
                      <a:pt x="28541" y="126434"/>
                      <a:pt x="63500" y="126434"/>
                    </a:cubicBezTo>
                    <a:cubicBezTo>
                      <a:pt x="98460" y="126434"/>
                      <a:pt x="126844" y="98176"/>
                      <a:pt x="127000" y="63217"/>
                    </a:cubicBezTo>
                    <a:close/>
                    <a:moveTo>
                      <a:pt x="69457" y="35270"/>
                    </a:moveTo>
                    <a:cubicBezTo>
                      <a:pt x="54056" y="32059"/>
                      <a:pt x="38957" y="41901"/>
                      <a:pt x="35678" y="57287"/>
                    </a:cubicBezTo>
                    <a:cubicBezTo>
                      <a:pt x="32398" y="72674"/>
                      <a:pt x="42173" y="87817"/>
                      <a:pt x="57544" y="91164"/>
                    </a:cubicBezTo>
                    <a:lnTo>
                      <a:pt x="2953629" y="708384"/>
                    </a:lnTo>
                    <a:cubicBezTo>
                      <a:pt x="2969029" y="711595"/>
                      <a:pt x="2984128" y="701753"/>
                      <a:pt x="2987407" y="686367"/>
                    </a:cubicBezTo>
                    <a:cubicBezTo>
                      <a:pt x="2990687" y="670981"/>
                      <a:pt x="2980912" y="655838"/>
                      <a:pt x="2965541" y="652490"/>
                    </a:cubicBezTo>
                    <a:close/>
                  </a:path>
                </a:pathLst>
              </a:custGeom>
              <a:solidFill>
                <a:srgbClr val="6CE5E8"/>
              </a:solidFill>
            </p:spPr>
          </p:sp>
          <p:sp>
            <p:nvSpPr>
              <p:cNvPr id="78" name="Freeform 78"/>
              <p:cNvSpPr/>
              <p:nvPr/>
            </p:nvSpPr>
            <p:spPr>
              <a:xfrm>
                <a:off x="7176711" y="3054202"/>
                <a:ext cx="2991439" cy="2563995"/>
              </a:xfrm>
              <a:custGeom>
                <a:avLst/>
                <a:gdLst/>
                <a:ahLst/>
                <a:cxnLst/>
                <a:rect l="l" t="t" r="r" b="b"/>
                <a:pathLst>
                  <a:path w="2991439" h="2563995">
                    <a:moveTo>
                      <a:pt x="127000" y="2500778"/>
                    </a:moveTo>
                    <a:cubicBezTo>
                      <a:pt x="126843" y="2465819"/>
                      <a:pt x="98460" y="2437561"/>
                      <a:pt x="63500" y="2437561"/>
                    </a:cubicBezTo>
                    <a:cubicBezTo>
                      <a:pt x="28540" y="2437561"/>
                      <a:pt x="156" y="2465819"/>
                      <a:pt x="0" y="2500778"/>
                    </a:cubicBezTo>
                    <a:cubicBezTo>
                      <a:pt x="156" y="2535737"/>
                      <a:pt x="28540" y="2563995"/>
                      <a:pt x="63500" y="2563995"/>
                    </a:cubicBezTo>
                    <a:cubicBezTo>
                      <a:pt x="98460" y="2563995"/>
                      <a:pt x="126843" y="2535737"/>
                      <a:pt x="127000" y="2500778"/>
                    </a:cubicBezTo>
                    <a:close/>
                    <a:moveTo>
                      <a:pt x="44961" y="2479032"/>
                    </a:moveTo>
                    <a:cubicBezTo>
                      <a:pt x="33035" y="2489292"/>
                      <a:pt x="31644" y="2507261"/>
                      <a:pt x="41851" y="2519233"/>
                    </a:cubicBezTo>
                    <a:cubicBezTo>
                      <a:pt x="52056" y="2531206"/>
                      <a:pt x="70020" y="2532676"/>
                      <a:pt x="82037" y="2522524"/>
                    </a:cubicBezTo>
                    <a:lnTo>
                      <a:pt x="2978122" y="53644"/>
                    </a:lnTo>
                    <a:cubicBezTo>
                      <a:pt x="2990048" y="43384"/>
                      <a:pt x="2991439" y="25415"/>
                      <a:pt x="2981233" y="13443"/>
                    </a:cubicBezTo>
                    <a:cubicBezTo>
                      <a:pt x="2971027" y="1471"/>
                      <a:pt x="2953064" y="0"/>
                      <a:pt x="2941046" y="10152"/>
                    </a:cubicBezTo>
                    <a:close/>
                  </a:path>
                </a:pathLst>
              </a:custGeom>
              <a:solidFill>
                <a:srgbClr val="6CE5E8"/>
              </a:solidFill>
            </p:spPr>
          </p:sp>
          <p:sp>
            <p:nvSpPr>
              <p:cNvPr id="79" name="Freeform 79"/>
              <p:cNvSpPr/>
              <p:nvPr/>
            </p:nvSpPr>
            <p:spPr>
              <a:xfrm>
                <a:off x="10072795" y="2850812"/>
                <a:ext cx="2989076" cy="298504"/>
              </a:xfrm>
              <a:custGeom>
                <a:avLst/>
                <a:gdLst/>
                <a:ahLst/>
                <a:cxnLst/>
                <a:rect l="l" t="t" r="r" b="b"/>
                <a:pathLst>
                  <a:path w="2989076" h="298504">
                    <a:moveTo>
                      <a:pt x="127000" y="235288"/>
                    </a:moveTo>
                    <a:cubicBezTo>
                      <a:pt x="126844" y="200329"/>
                      <a:pt x="98460" y="172071"/>
                      <a:pt x="63500" y="172071"/>
                    </a:cubicBezTo>
                    <a:cubicBezTo>
                      <a:pt x="28540" y="172071"/>
                      <a:pt x="157" y="200329"/>
                      <a:pt x="0" y="235288"/>
                    </a:cubicBezTo>
                    <a:cubicBezTo>
                      <a:pt x="157" y="270247"/>
                      <a:pt x="28540" y="298505"/>
                      <a:pt x="63500" y="298505"/>
                    </a:cubicBezTo>
                    <a:cubicBezTo>
                      <a:pt x="98460" y="298505"/>
                      <a:pt x="126844" y="270247"/>
                      <a:pt x="127000" y="235288"/>
                    </a:cubicBezTo>
                    <a:close/>
                    <a:moveTo>
                      <a:pt x="61475" y="206785"/>
                    </a:moveTo>
                    <a:cubicBezTo>
                      <a:pt x="45787" y="207970"/>
                      <a:pt x="34009" y="221612"/>
                      <a:pt x="35124" y="237304"/>
                    </a:cubicBezTo>
                    <a:cubicBezTo>
                      <a:pt x="36239" y="252996"/>
                      <a:pt x="49828" y="264836"/>
                      <a:pt x="65525" y="263791"/>
                    </a:cubicBezTo>
                    <a:lnTo>
                      <a:pt x="2961609" y="58051"/>
                    </a:lnTo>
                    <a:cubicBezTo>
                      <a:pt x="2977297" y="56866"/>
                      <a:pt x="2989076" y="43225"/>
                      <a:pt x="2987961" y="27532"/>
                    </a:cubicBezTo>
                    <a:cubicBezTo>
                      <a:pt x="2986847" y="11840"/>
                      <a:pt x="2973257" y="0"/>
                      <a:pt x="2957560" y="1045"/>
                    </a:cubicBezTo>
                    <a:close/>
                  </a:path>
                </a:pathLst>
              </a:custGeom>
              <a:solidFill>
                <a:srgbClr val="6CE5E8"/>
              </a:solidFill>
            </p:spPr>
          </p:sp>
          <p:sp>
            <p:nvSpPr>
              <p:cNvPr id="80" name="Freeform 80"/>
              <p:cNvSpPr/>
              <p:nvPr/>
            </p:nvSpPr>
            <p:spPr>
              <a:xfrm>
                <a:off x="12968880" y="1582703"/>
                <a:ext cx="3023084" cy="1360873"/>
              </a:xfrm>
              <a:custGeom>
                <a:avLst/>
                <a:gdLst/>
                <a:ahLst/>
                <a:cxnLst/>
                <a:rect l="l" t="t" r="r" b="b"/>
                <a:pathLst>
                  <a:path w="3023084" h="1360873">
                    <a:moveTo>
                      <a:pt x="127000" y="1297657"/>
                    </a:moveTo>
                    <a:cubicBezTo>
                      <a:pt x="126843" y="1262698"/>
                      <a:pt x="98459" y="1234440"/>
                      <a:pt x="63500" y="1234440"/>
                    </a:cubicBezTo>
                    <a:cubicBezTo>
                      <a:pt x="28540" y="1234440"/>
                      <a:pt x="156" y="1262698"/>
                      <a:pt x="0" y="1297657"/>
                    </a:cubicBezTo>
                    <a:cubicBezTo>
                      <a:pt x="156" y="1332616"/>
                      <a:pt x="28540" y="1360874"/>
                      <a:pt x="63500" y="1360874"/>
                    </a:cubicBezTo>
                    <a:cubicBezTo>
                      <a:pt x="98459" y="1360874"/>
                      <a:pt x="126843" y="1332616"/>
                      <a:pt x="127000" y="1297657"/>
                    </a:cubicBezTo>
                    <a:close/>
                    <a:moveTo>
                      <a:pt x="52294" y="1271370"/>
                    </a:moveTo>
                    <a:cubicBezTo>
                      <a:pt x="37850" y="1277604"/>
                      <a:pt x="31161" y="1294340"/>
                      <a:pt x="37329" y="1308812"/>
                    </a:cubicBezTo>
                    <a:cubicBezTo>
                      <a:pt x="43498" y="1323284"/>
                      <a:pt x="60204" y="1330048"/>
                      <a:pt x="74704" y="1323944"/>
                    </a:cubicBezTo>
                    <a:lnTo>
                      <a:pt x="2970787" y="89504"/>
                    </a:lnTo>
                    <a:cubicBezTo>
                      <a:pt x="2985241" y="83276"/>
                      <a:pt x="2991938" y="66535"/>
                      <a:pt x="2985766" y="52057"/>
                    </a:cubicBezTo>
                    <a:cubicBezTo>
                      <a:pt x="2979596" y="37580"/>
                      <a:pt x="2962881" y="30817"/>
                      <a:pt x="2948379" y="36930"/>
                    </a:cubicBezTo>
                    <a:close/>
                    <a:moveTo>
                      <a:pt x="3023083" y="63217"/>
                    </a:moveTo>
                    <a:cubicBezTo>
                      <a:pt x="3022927" y="28258"/>
                      <a:pt x="2994543" y="0"/>
                      <a:pt x="2959583" y="0"/>
                    </a:cubicBezTo>
                    <a:cubicBezTo>
                      <a:pt x="2924624" y="0"/>
                      <a:pt x="2896240" y="28258"/>
                      <a:pt x="2896083" y="63217"/>
                    </a:cubicBezTo>
                    <a:cubicBezTo>
                      <a:pt x="2896240" y="98176"/>
                      <a:pt x="2924624" y="126434"/>
                      <a:pt x="2959583" y="126434"/>
                    </a:cubicBezTo>
                    <a:cubicBezTo>
                      <a:pt x="2994543" y="126434"/>
                      <a:pt x="3022927" y="98176"/>
                      <a:pt x="3023083" y="63217"/>
                    </a:cubicBezTo>
                    <a:close/>
                  </a:path>
                </a:pathLst>
              </a:custGeom>
              <a:solidFill>
                <a:srgbClr val="6CE5E8"/>
              </a:solidFill>
            </p:spPr>
          </p:sp>
        </p:grpSp>
      </p:grpSp>
      <p:grpSp>
        <p:nvGrpSpPr>
          <p:cNvPr id="81" name="Group 81"/>
          <p:cNvGrpSpPr/>
          <p:nvPr/>
        </p:nvGrpSpPr>
        <p:grpSpPr>
          <a:xfrm>
            <a:off x="14607296" y="3268508"/>
            <a:ext cx="2564056" cy="2941593"/>
            <a:chOff x="0" y="0"/>
            <a:chExt cx="3418742" cy="3922124"/>
          </a:xfrm>
        </p:grpSpPr>
      </p:grpSp>
      <p:sp>
        <p:nvSpPr>
          <p:cNvPr id="82" name="Freeform 82"/>
          <p:cNvSpPr/>
          <p:nvPr/>
        </p:nvSpPr>
        <p:spPr>
          <a:xfrm>
            <a:off x="1028700" y="239707"/>
            <a:ext cx="15922616" cy="2215326"/>
          </a:xfrm>
          <a:custGeom>
            <a:avLst/>
            <a:gdLst/>
            <a:ahLst/>
            <a:cxnLst/>
            <a:rect l="l" t="t" r="r" b="b"/>
            <a:pathLst>
              <a:path w="15922616" h="2215326">
                <a:moveTo>
                  <a:pt x="0" y="0"/>
                </a:moveTo>
                <a:lnTo>
                  <a:pt x="15922616" y="0"/>
                </a:lnTo>
                <a:lnTo>
                  <a:pt x="15922616" y="2215326"/>
                </a:lnTo>
                <a:lnTo>
                  <a:pt x="0" y="2215326"/>
                </a:lnTo>
                <a:lnTo>
                  <a:pt x="0" y="0"/>
                </a:lnTo>
                <a:close/>
              </a:path>
            </a:pathLst>
          </a:custGeom>
          <a:blipFill>
            <a:blip r:embed="rId2"/>
            <a:stretch>
              <a:fillRect l="-4717" t="-61566" r="-4439" b="-279751"/>
            </a:stretch>
          </a:blipFill>
        </p:spPr>
      </p:sp>
      <p:sp>
        <p:nvSpPr>
          <p:cNvPr id="83" name="TextBox 83"/>
          <p:cNvSpPr txBox="1"/>
          <p:nvPr/>
        </p:nvSpPr>
        <p:spPr>
          <a:xfrm>
            <a:off x="11054239" y="6350420"/>
            <a:ext cx="2231069" cy="187335"/>
          </a:xfrm>
          <a:prstGeom prst="rect">
            <a:avLst/>
          </a:prstGeom>
        </p:spPr>
        <p:txBody>
          <a:bodyPr lIns="0" tIns="0" rIns="0" bIns="0" rtlCol="0" anchor="t">
            <a:spAutoFit/>
          </a:bodyPr>
          <a:lstStyle/>
          <a:p>
            <a:pPr algn="ctr">
              <a:lnSpc>
                <a:spcPts val="1555"/>
              </a:lnSpc>
            </a:pPr>
            <a:r>
              <a:rPr lang="en-US" sz="1111">
                <a:solidFill>
                  <a:srgbClr val="000000"/>
                </a:solidFill>
                <a:latin typeface="Canva Sans Bold"/>
              </a:rPr>
              <a:t>Customer Satisfaction Summary</a:t>
            </a:r>
          </a:p>
        </p:txBody>
      </p:sp>
      <p:graphicFrame>
        <p:nvGraphicFramePr>
          <p:cNvPr id="88" name="Chart 87">
            <a:extLst>
              <a:ext uri="{FF2B5EF4-FFF2-40B4-BE49-F238E27FC236}">
                <a16:creationId xmlns:a16="http://schemas.microsoft.com/office/drawing/2014/main" id="{C29115EA-A169-94FA-CB16-F1D7061F7CAA}"/>
              </a:ext>
            </a:extLst>
          </p:cNvPr>
          <p:cNvGraphicFramePr/>
          <p:nvPr>
            <p:extLst>
              <p:ext uri="{D42A27DB-BD31-4B8C-83A1-F6EECF244321}">
                <p14:modId xmlns:p14="http://schemas.microsoft.com/office/powerpoint/2010/main" val="2590573141"/>
              </p:ext>
            </p:extLst>
          </p:nvPr>
        </p:nvGraphicFramePr>
        <p:xfrm>
          <a:off x="5168014" y="2645092"/>
          <a:ext cx="5169065" cy="42486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0" name="Chart 89">
            <a:extLst>
              <a:ext uri="{FF2B5EF4-FFF2-40B4-BE49-F238E27FC236}">
                <a16:creationId xmlns:a16="http://schemas.microsoft.com/office/drawing/2014/main" id="{B1043A17-7648-0BAC-0DD2-C87263AB5F1E}"/>
              </a:ext>
            </a:extLst>
          </p:cNvPr>
          <p:cNvGraphicFramePr/>
          <p:nvPr>
            <p:extLst>
              <p:ext uri="{D42A27DB-BD31-4B8C-83A1-F6EECF244321}">
                <p14:modId xmlns:p14="http://schemas.microsoft.com/office/powerpoint/2010/main" val="3394719220"/>
              </p:ext>
            </p:extLst>
          </p:nvPr>
        </p:nvGraphicFramePr>
        <p:xfrm>
          <a:off x="14410114" y="2676708"/>
          <a:ext cx="3067661" cy="41623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3" name="Chart 92">
            <a:extLst>
              <a:ext uri="{FF2B5EF4-FFF2-40B4-BE49-F238E27FC236}">
                <a16:creationId xmlns:a16="http://schemas.microsoft.com/office/drawing/2014/main" id="{A0998F99-03D2-90B1-9192-EF581D0D2BAC}"/>
              </a:ext>
            </a:extLst>
          </p:cNvPr>
          <p:cNvGraphicFramePr/>
          <p:nvPr>
            <p:extLst>
              <p:ext uri="{D42A27DB-BD31-4B8C-83A1-F6EECF244321}">
                <p14:modId xmlns:p14="http://schemas.microsoft.com/office/powerpoint/2010/main" val="1959569870"/>
              </p:ext>
            </p:extLst>
          </p:nvPr>
        </p:nvGraphicFramePr>
        <p:xfrm>
          <a:off x="809919" y="6843772"/>
          <a:ext cx="11069409" cy="3712912"/>
        </p:xfrm>
        <a:graphic>
          <a:graphicData uri="http://schemas.openxmlformats.org/drawingml/2006/chart">
            <c:chart xmlns:c="http://schemas.openxmlformats.org/drawingml/2006/chart" xmlns:r="http://schemas.openxmlformats.org/officeDocument/2006/relationships" r:id="rId5"/>
          </a:graphicData>
        </a:graphic>
      </p:graphicFrame>
    </p:spTree>
  </p:cSld>
  <p:clrMapOvr>
    <a:masterClrMapping/>
  </p:clrMapOvr>
  <p:transition spd="med">
    <p:cover dir="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549377" y="-5561301"/>
            <a:ext cx="8754054" cy="6200292"/>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3698">
            <a:off x="14688078" y="-296882"/>
            <a:ext cx="2536994" cy="695981"/>
            <a:chOff x="0" y="0"/>
            <a:chExt cx="1466183" cy="402222"/>
          </a:xfrm>
        </p:grpSpPr>
        <p:sp>
          <p:nvSpPr>
            <p:cNvPr id="6" name="Freeform 6"/>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7" name="TextBox 7"/>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389645" y="-4998219"/>
            <a:ext cx="8189400" cy="5627522"/>
            <a:chOff x="0" y="0"/>
            <a:chExt cx="1016486" cy="698500"/>
          </a:xfrm>
        </p:grpSpPr>
        <p:sp>
          <p:nvSpPr>
            <p:cNvPr id="9" name="Freeform 9"/>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0" name="TextBox 10"/>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7214857">
            <a:off x="1348996" y="-104192"/>
            <a:ext cx="2145843" cy="707401"/>
            <a:chOff x="0" y="0"/>
            <a:chExt cx="1083450" cy="357171"/>
          </a:xfrm>
        </p:grpSpPr>
        <p:sp>
          <p:nvSpPr>
            <p:cNvPr id="12" name="Freeform 12"/>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13" name="TextBox 13"/>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715919" y="4581643"/>
            <a:ext cx="856163" cy="561857"/>
            <a:chOff x="0" y="0"/>
            <a:chExt cx="812800" cy="533400"/>
          </a:xfrm>
        </p:grpSpPr>
        <p:sp>
          <p:nvSpPr>
            <p:cNvPr id="15" name="Freeform 15"/>
            <p:cNvSpPr/>
            <p:nvPr/>
          </p:nvSpPr>
          <p:spPr>
            <a:xfrm>
              <a:off x="0" y="0"/>
              <a:ext cx="812800" cy="533400"/>
            </a:xfrm>
            <a:custGeom>
              <a:avLst/>
              <a:gdLst/>
              <a:ahLst/>
              <a:cxnLst/>
              <a:rect l="l" t="t" r="r" b="b"/>
              <a:pathLst>
                <a:path w="812800" h="5334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004A98"/>
            </a:solidFill>
          </p:spPr>
        </p:sp>
        <p:sp>
          <p:nvSpPr>
            <p:cNvPr id="16" name="TextBox 16"/>
            <p:cNvSpPr txBox="1"/>
            <p:nvPr/>
          </p:nvSpPr>
          <p:spPr>
            <a:xfrm>
              <a:off x="101600" y="82550"/>
              <a:ext cx="609600" cy="31115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835452" y="160929"/>
            <a:ext cx="10617096" cy="2368153"/>
          </a:xfrm>
          <a:prstGeom prst="rect">
            <a:avLst/>
          </a:prstGeom>
        </p:spPr>
        <p:txBody>
          <a:bodyPr lIns="0" tIns="0" rIns="0" bIns="0" rtlCol="0" anchor="t">
            <a:spAutoFit/>
          </a:bodyPr>
          <a:lstStyle/>
          <a:p>
            <a:pPr algn="ctr">
              <a:lnSpc>
                <a:spcPts val="4599"/>
              </a:lnSpc>
            </a:pPr>
            <a:r>
              <a:rPr lang="en-US" sz="3999" dirty="0">
                <a:solidFill>
                  <a:srgbClr val="000000"/>
                </a:solidFill>
                <a:latin typeface="Poppins Bold"/>
              </a:rPr>
              <a:t>Explanation of a relationship between one variable and an outcome that influences value in the business.</a:t>
            </a:r>
          </a:p>
          <a:p>
            <a:pPr algn="ctr">
              <a:lnSpc>
                <a:spcPts val="4599"/>
              </a:lnSpc>
            </a:pPr>
            <a:endParaRPr lang="en-US" sz="3999" dirty="0">
              <a:solidFill>
                <a:srgbClr val="000000"/>
              </a:solidFill>
              <a:latin typeface="Poppins Bold"/>
            </a:endParaRPr>
          </a:p>
        </p:txBody>
      </p:sp>
      <p:sp>
        <p:nvSpPr>
          <p:cNvPr id="18" name="TextBox 18"/>
          <p:cNvSpPr txBox="1"/>
          <p:nvPr/>
        </p:nvSpPr>
        <p:spPr>
          <a:xfrm>
            <a:off x="705055" y="3137935"/>
            <a:ext cx="7321457" cy="325458"/>
          </a:xfrm>
          <a:prstGeom prst="rect">
            <a:avLst/>
          </a:prstGeom>
        </p:spPr>
        <p:txBody>
          <a:bodyPr lIns="0" tIns="0" rIns="0" bIns="0" rtlCol="0" anchor="t">
            <a:spAutoFit/>
          </a:bodyPr>
          <a:lstStyle/>
          <a:p>
            <a:pPr algn="just">
              <a:lnSpc>
                <a:spcPts val="2533"/>
              </a:lnSpc>
              <a:spcBef>
                <a:spcPct val="0"/>
              </a:spcBef>
            </a:pPr>
            <a:r>
              <a:rPr lang="en-US" sz="1809">
                <a:solidFill>
                  <a:srgbClr val="000000"/>
                </a:solidFill>
                <a:latin typeface="Poppins"/>
              </a:rPr>
              <a:t>Financial Efficiency</a:t>
            </a:r>
          </a:p>
        </p:txBody>
      </p:sp>
      <p:sp>
        <p:nvSpPr>
          <p:cNvPr id="19" name="TextBox 19"/>
          <p:cNvSpPr txBox="1"/>
          <p:nvPr/>
        </p:nvSpPr>
        <p:spPr>
          <a:xfrm>
            <a:off x="3410552" y="2170320"/>
            <a:ext cx="1342678" cy="448259"/>
          </a:xfrm>
          <a:prstGeom prst="rect">
            <a:avLst/>
          </a:prstGeom>
        </p:spPr>
        <p:txBody>
          <a:bodyPr lIns="0" tIns="0" rIns="0" bIns="0" rtlCol="0" anchor="t">
            <a:spAutoFit/>
          </a:bodyPr>
          <a:lstStyle/>
          <a:p>
            <a:pPr algn="ctr">
              <a:lnSpc>
                <a:spcPts val="3640"/>
              </a:lnSpc>
            </a:pPr>
            <a:r>
              <a:rPr lang="en-US" sz="2600" u="sng" dirty="0">
                <a:solidFill>
                  <a:srgbClr val="000000"/>
                </a:solidFill>
                <a:latin typeface="Canva Sans Bold"/>
              </a:rPr>
              <a:t>Variable</a:t>
            </a:r>
          </a:p>
        </p:txBody>
      </p:sp>
      <p:sp>
        <p:nvSpPr>
          <p:cNvPr id="20" name="TextBox 20"/>
          <p:cNvSpPr txBox="1"/>
          <p:nvPr/>
        </p:nvSpPr>
        <p:spPr>
          <a:xfrm>
            <a:off x="12519606" y="2170321"/>
            <a:ext cx="1729794" cy="432298"/>
          </a:xfrm>
          <a:prstGeom prst="rect">
            <a:avLst/>
          </a:prstGeom>
        </p:spPr>
        <p:txBody>
          <a:bodyPr wrap="square" lIns="0" tIns="0" rIns="0" bIns="0" rtlCol="0" anchor="t">
            <a:spAutoFit/>
          </a:bodyPr>
          <a:lstStyle/>
          <a:p>
            <a:pPr algn="ctr">
              <a:lnSpc>
                <a:spcPts val="3640"/>
              </a:lnSpc>
            </a:pPr>
            <a:r>
              <a:rPr lang="en-US" sz="2600" u="sng" dirty="0">
                <a:solidFill>
                  <a:srgbClr val="000000"/>
                </a:solidFill>
                <a:latin typeface="Canva Sans Bold"/>
              </a:rPr>
              <a:t>Outcome</a:t>
            </a:r>
          </a:p>
        </p:txBody>
      </p:sp>
      <p:grpSp>
        <p:nvGrpSpPr>
          <p:cNvPr id="21" name="Group 21"/>
          <p:cNvGrpSpPr/>
          <p:nvPr/>
        </p:nvGrpSpPr>
        <p:grpSpPr>
          <a:xfrm>
            <a:off x="8715919" y="7758053"/>
            <a:ext cx="856163" cy="561857"/>
            <a:chOff x="0" y="0"/>
            <a:chExt cx="812800" cy="533400"/>
          </a:xfrm>
        </p:grpSpPr>
        <p:sp>
          <p:nvSpPr>
            <p:cNvPr id="22" name="Freeform 22"/>
            <p:cNvSpPr/>
            <p:nvPr/>
          </p:nvSpPr>
          <p:spPr>
            <a:xfrm>
              <a:off x="0" y="0"/>
              <a:ext cx="812800" cy="533400"/>
            </a:xfrm>
            <a:custGeom>
              <a:avLst/>
              <a:gdLst/>
              <a:ahLst/>
              <a:cxnLst/>
              <a:rect l="l" t="t" r="r" b="b"/>
              <a:pathLst>
                <a:path w="812800" h="533400">
                  <a:moveTo>
                    <a:pt x="273050" y="0"/>
                  </a:moveTo>
                  <a:lnTo>
                    <a:pt x="0" y="266700"/>
                  </a:lnTo>
                  <a:lnTo>
                    <a:pt x="273050" y="533400"/>
                  </a:lnTo>
                  <a:lnTo>
                    <a:pt x="273050" y="400050"/>
                  </a:lnTo>
                  <a:lnTo>
                    <a:pt x="539750" y="400050"/>
                  </a:lnTo>
                  <a:lnTo>
                    <a:pt x="539750" y="533400"/>
                  </a:lnTo>
                  <a:lnTo>
                    <a:pt x="812800" y="266700"/>
                  </a:lnTo>
                  <a:lnTo>
                    <a:pt x="539750" y="0"/>
                  </a:lnTo>
                  <a:lnTo>
                    <a:pt x="539750" y="133350"/>
                  </a:lnTo>
                  <a:lnTo>
                    <a:pt x="273050" y="133350"/>
                  </a:lnTo>
                  <a:lnTo>
                    <a:pt x="273050" y="0"/>
                  </a:lnTo>
                  <a:close/>
                </a:path>
              </a:pathLst>
            </a:custGeom>
            <a:solidFill>
              <a:srgbClr val="004A98"/>
            </a:solidFill>
          </p:spPr>
        </p:sp>
        <p:sp>
          <p:nvSpPr>
            <p:cNvPr id="23" name="TextBox 23"/>
            <p:cNvSpPr txBox="1"/>
            <p:nvPr/>
          </p:nvSpPr>
          <p:spPr>
            <a:xfrm>
              <a:off x="101600" y="82550"/>
              <a:ext cx="609600" cy="31115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705055" y="3888556"/>
            <a:ext cx="7477463" cy="1425132"/>
          </a:xfrm>
          <a:prstGeom prst="rect">
            <a:avLst/>
          </a:prstGeom>
        </p:spPr>
        <p:txBody>
          <a:bodyPr lIns="0" tIns="0" rIns="0" bIns="0" rtlCol="0" anchor="t">
            <a:spAutoFit/>
          </a:bodyPr>
          <a:lstStyle/>
          <a:p>
            <a:pPr>
              <a:lnSpc>
                <a:spcPts val="2299"/>
              </a:lnSpc>
            </a:pPr>
            <a:r>
              <a:rPr lang="en-US" sz="1642">
                <a:solidFill>
                  <a:srgbClr val="000000"/>
                </a:solidFill>
                <a:latin typeface="Poppins"/>
              </a:rPr>
              <a:t>Individual financial efficiency refers to effective management of finances, including budgeting, saving, investing, and debt repayment. Key habits include tracking expenses, prioritizing saving and investing, and educating oneself about personal finance. These practices allow for informed financial decisions and goal achievement.</a:t>
            </a:r>
          </a:p>
        </p:txBody>
      </p:sp>
      <p:sp>
        <p:nvSpPr>
          <p:cNvPr id="25" name="TextBox 25"/>
          <p:cNvSpPr txBox="1"/>
          <p:nvPr/>
        </p:nvSpPr>
        <p:spPr>
          <a:xfrm>
            <a:off x="653619" y="6131743"/>
            <a:ext cx="7321457" cy="325458"/>
          </a:xfrm>
          <a:prstGeom prst="rect">
            <a:avLst/>
          </a:prstGeom>
        </p:spPr>
        <p:txBody>
          <a:bodyPr lIns="0" tIns="0" rIns="0" bIns="0" rtlCol="0" anchor="t">
            <a:spAutoFit/>
          </a:bodyPr>
          <a:lstStyle/>
          <a:p>
            <a:pPr algn="just">
              <a:lnSpc>
                <a:spcPts val="2533"/>
              </a:lnSpc>
              <a:spcBef>
                <a:spcPct val="0"/>
              </a:spcBef>
            </a:pPr>
            <a:r>
              <a:rPr lang="en-US" sz="1809">
                <a:solidFill>
                  <a:srgbClr val="000000"/>
                </a:solidFill>
                <a:latin typeface="Poppins"/>
              </a:rPr>
              <a:t>Investment Sectors</a:t>
            </a:r>
          </a:p>
        </p:txBody>
      </p:sp>
      <p:sp>
        <p:nvSpPr>
          <p:cNvPr id="26" name="TextBox 26"/>
          <p:cNvSpPr txBox="1"/>
          <p:nvPr/>
        </p:nvSpPr>
        <p:spPr>
          <a:xfrm>
            <a:off x="653619" y="7089898"/>
            <a:ext cx="7747975" cy="1896828"/>
          </a:xfrm>
          <a:prstGeom prst="rect">
            <a:avLst/>
          </a:prstGeom>
        </p:spPr>
        <p:txBody>
          <a:bodyPr lIns="0" tIns="0" rIns="0" bIns="0" rtlCol="0" anchor="t">
            <a:spAutoFit/>
          </a:bodyPr>
          <a:lstStyle/>
          <a:p>
            <a:pPr>
              <a:lnSpc>
                <a:spcPts val="2533"/>
              </a:lnSpc>
            </a:pPr>
            <a:r>
              <a:rPr lang="en-US" sz="1809">
                <a:solidFill>
                  <a:srgbClr val="000000"/>
                </a:solidFill>
                <a:latin typeface="Poppins"/>
              </a:rPr>
              <a:t>An investment prediction model helps investors forecast future performance and make informed decisions based on market trends, economic indicators, and historical data. It enables investors to manage their portfolio effectively by minimizing risks and optimizing returns. Overall, it is a valuable tool for making strategic investments and achieving long-term financial goals.</a:t>
            </a:r>
          </a:p>
        </p:txBody>
      </p:sp>
      <p:sp>
        <p:nvSpPr>
          <p:cNvPr id="27" name="Freeform 27"/>
          <p:cNvSpPr/>
          <p:nvPr/>
        </p:nvSpPr>
        <p:spPr>
          <a:xfrm>
            <a:off x="8660350" y="2227784"/>
            <a:ext cx="967300" cy="967300"/>
          </a:xfrm>
          <a:custGeom>
            <a:avLst/>
            <a:gdLst/>
            <a:ahLst/>
            <a:cxnLst/>
            <a:rect l="l" t="t" r="r" b="b"/>
            <a:pathLst>
              <a:path w="967300" h="967300">
                <a:moveTo>
                  <a:pt x="0" y="0"/>
                </a:moveTo>
                <a:lnTo>
                  <a:pt x="967300" y="0"/>
                </a:lnTo>
                <a:lnTo>
                  <a:pt x="967300" y="967301"/>
                </a:lnTo>
                <a:lnTo>
                  <a:pt x="0" y="967301"/>
                </a:lnTo>
                <a:lnTo>
                  <a:pt x="0" y="0"/>
                </a:lnTo>
                <a:close/>
              </a:path>
            </a:pathLst>
          </a:custGeom>
          <a:blipFill>
            <a:blip r:embed="rId2"/>
            <a:stretch>
              <a:fillRect/>
            </a:stretch>
          </a:blipFill>
        </p:spPr>
      </p:sp>
      <p:sp>
        <p:nvSpPr>
          <p:cNvPr id="28" name="TextBox 28"/>
          <p:cNvSpPr txBox="1"/>
          <p:nvPr/>
        </p:nvSpPr>
        <p:spPr>
          <a:xfrm>
            <a:off x="10275752" y="3879031"/>
            <a:ext cx="6847640" cy="1620294"/>
          </a:xfrm>
          <a:prstGeom prst="rect">
            <a:avLst/>
          </a:prstGeom>
        </p:spPr>
        <p:txBody>
          <a:bodyPr lIns="0" tIns="0" rIns="0" bIns="0" rtlCol="0" anchor="t">
            <a:spAutoFit/>
          </a:bodyPr>
          <a:lstStyle/>
          <a:p>
            <a:pPr>
              <a:lnSpc>
                <a:spcPts val="2560"/>
              </a:lnSpc>
            </a:pPr>
            <a:r>
              <a:rPr lang="en-US" sz="1829">
                <a:solidFill>
                  <a:srgbClr val="000000"/>
                </a:solidFill>
                <a:latin typeface="Poppins"/>
              </a:rPr>
              <a:t>Finimize will guide the financially non-efficient people regarding how to improve it and release content to educate them regarding saving, planning, and investing while also targeting to increase the subscription rate in this category.</a:t>
            </a:r>
          </a:p>
        </p:txBody>
      </p:sp>
      <p:sp>
        <p:nvSpPr>
          <p:cNvPr id="29" name="TextBox 29"/>
          <p:cNvSpPr txBox="1"/>
          <p:nvPr/>
        </p:nvSpPr>
        <p:spPr>
          <a:xfrm>
            <a:off x="10137373" y="7247036"/>
            <a:ext cx="7747975" cy="1582553"/>
          </a:xfrm>
          <a:prstGeom prst="rect">
            <a:avLst/>
          </a:prstGeom>
        </p:spPr>
        <p:txBody>
          <a:bodyPr lIns="0" tIns="0" rIns="0" bIns="0" rtlCol="0" anchor="t">
            <a:spAutoFit/>
          </a:bodyPr>
          <a:lstStyle/>
          <a:p>
            <a:pPr>
              <a:lnSpc>
                <a:spcPts val="2533"/>
              </a:lnSpc>
            </a:pPr>
            <a:r>
              <a:rPr lang="en-US" sz="1809">
                <a:solidFill>
                  <a:srgbClr val="000000"/>
                </a:solidFill>
                <a:latin typeface="Poppins"/>
              </a:rPr>
              <a:t>Financial efficient individuals will get to select where they want to invest their money, based on the data collected from various such individuals Finimize can understand current market investment trends and based on that data they can provide educational support and update their resources for their subscribers.</a:t>
            </a:r>
          </a:p>
        </p:txBody>
      </p:sp>
    </p:spTree>
  </p:cSld>
  <p:clrMapOvr>
    <a:masterClrMapping/>
  </p:clrMapOvr>
  <p:transition spd="med">
    <p:cover dir="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6662" y="1567761"/>
            <a:ext cx="3730594" cy="3205979"/>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92929"/>
            </a:solidFill>
            <a:ln w="104775" cap="sq">
              <a:solidFill>
                <a:srgbClr val="C41621"/>
              </a:solidFill>
              <a:prstDash val="solid"/>
              <a:miter/>
            </a:ln>
          </p:spPr>
        </p:sp>
        <p:sp>
          <p:nvSpPr>
            <p:cNvPr id="4" name="TextBox 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7271754" y="1567761"/>
            <a:ext cx="3730594" cy="3205979"/>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92929"/>
            </a:solidFill>
            <a:ln w="104775" cap="sq">
              <a:solidFill>
                <a:srgbClr val="C41621"/>
              </a:solidFill>
              <a:prstDash val="solid"/>
              <a:miter/>
            </a:ln>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3459797" y="1567761"/>
            <a:ext cx="3730594" cy="3205979"/>
            <a:chOff x="0" y="0"/>
            <a:chExt cx="812800" cy="698500"/>
          </a:xfrm>
        </p:grpSpPr>
        <p:sp>
          <p:nvSpPr>
            <p:cNvPr id="9" name="Freeform 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92929"/>
            </a:solidFill>
            <a:ln w="104775" cap="sq">
              <a:solidFill>
                <a:srgbClr val="C41621"/>
              </a:solidFill>
              <a:prstDash val="solid"/>
              <a:miter/>
            </a:ln>
          </p:spPr>
        </p:sp>
        <p:sp>
          <p:nvSpPr>
            <p:cNvPr id="10" name="TextBox 1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a:grpSpLocks noChangeAspect="1"/>
          </p:cNvGrpSpPr>
          <p:nvPr/>
        </p:nvGrpSpPr>
        <p:grpSpPr>
          <a:xfrm>
            <a:off x="1383251" y="1812250"/>
            <a:ext cx="3137415" cy="2717002"/>
            <a:chOff x="0" y="0"/>
            <a:chExt cx="6350000" cy="5499100"/>
          </a:xfrm>
        </p:grpSpPr>
        <p:sp>
          <p:nvSpPr>
            <p:cNvPr id="12" name="Freeform 12"/>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3863" t="-6670" r="-24358" b="-132669"/>
              </a:stretch>
            </a:blipFill>
          </p:spPr>
        </p:sp>
      </p:grpSp>
      <p:grpSp>
        <p:nvGrpSpPr>
          <p:cNvPr id="13" name="Group 13"/>
          <p:cNvGrpSpPr>
            <a:grpSpLocks noChangeAspect="1"/>
          </p:cNvGrpSpPr>
          <p:nvPr/>
        </p:nvGrpSpPr>
        <p:grpSpPr>
          <a:xfrm>
            <a:off x="7580766" y="1812250"/>
            <a:ext cx="3137415" cy="2717002"/>
            <a:chOff x="0" y="0"/>
            <a:chExt cx="6350000" cy="5499100"/>
          </a:xfrm>
        </p:grpSpPr>
        <p:sp>
          <p:nvSpPr>
            <p:cNvPr id="14" name="Freeform 14"/>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62532" t="-4002" r="-15412" b="-48138"/>
              </a:stretch>
            </a:blipFill>
          </p:spPr>
        </p:sp>
      </p:grpSp>
      <p:grpSp>
        <p:nvGrpSpPr>
          <p:cNvPr id="15" name="Group 15"/>
          <p:cNvGrpSpPr>
            <a:grpSpLocks noChangeAspect="1"/>
          </p:cNvGrpSpPr>
          <p:nvPr/>
        </p:nvGrpSpPr>
        <p:grpSpPr>
          <a:xfrm>
            <a:off x="13764597" y="1812250"/>
            <a:ext cx="3137415" cy="2717002"/>
            <a:chOff x="0" y="0"/>
            <a:chExt cx="6350000" cy="5499100"/>
          </a:xfrm>
        </p:grpSpPr>
        <p:sp>
          <p:nvSpPr>
            <p:cNvPr id="16" name="Freeform 1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l="-38036" t="-24013" r="-124590" b="-78225"/>
              </a:stretch>
            </a:blipFill>
          </p:spPr>
        </p:sp>
      </p:grpSp>
      <p:sp>
        <p:nvSpPr>
          <p:cNvPr id="17" name="TextBox 17"/>
          <p:cNvSpPr txBox="1"/>
          <p:nvPr/>
        </p:nvSpPr>
        <p:spPr>
          <a:xfrm>
            <a:off x="5584049" y="408721"/>
            <a:ext cx="7119901" cy="704850"/>
          </a:xfrm>
          <a:prstGeom prst="rect">
            <a:avLst/>
          </a:prstGeom>
        </p:spPr>
        <p:txBody>
          <a:bodyPr lIns="0" tIns="0" rIns="0" bIns="0" rtlCol="0" anchor="t">
            <a:spAutoFit/>
          </a:bodyPr>
          <a:lstStyle/>
          <a:p>
            <a:pPr algn="ctr">
              <a:lnSpc>
                <a:spcPts val="5174"/>
              </a:lnSpc>
            </a:pPr>
            <a:r>
              <a:rPr lang="en-US" sz="4500" spc="-135" dirty="0">
                <a:solidFill>
                  <a:srgbClr val="000000"/>
                </a:solidFill>
                <a:latin typeface="Poppins Bold"/>
              </a:rPr>
              <a:t>Meet Our Best Team</a:t>
            </a:r>
          </a:p>
        </p:txBody>
      </p:sp>
      <p:grpSp>
        <p:nvGrpSpPr>
          <p:cNvPr id="18" name="Group 18"/>
          <p:cNvGrpSpPr/>
          <p:nvPr/>
        </p:nvGrpSpPr>
        <p:grpSpPr>
          <a:xfrm>
            <a:off x="-3931339" y="9839104"/>
            <a:ext cx="9515388" cy="895792"/>
            <a:chOff x="0" y="0"/>
            <a:chExt cx="3727943" cy="350954"/>
          </a:xfrm>
        </p:grpSpPr>
        <p:sp>
          <p:nvSpPr>
            <p:cNvPr id="19" name="Freeform 19"/>
            <p:cNvSpPr/>
            <p:nvPr/>
          </p:nvSpPr>
          <p:spPr>
            <a:xfrm>
              <a:off x="0" y="0"/>
              <a:ext cx="3727943" cy="350954"/>
            </a:xfrm>
            <a:custGeom>
              <a:avLst/>
              <a:gdLst/>
              <a:ahLst/>
              <a:cxnLst/>
              <a:rect l="l" t="t" r="r" b="b"/>
              <a:pathLst>
                <a:path w="3727943" h="350954">
                  <a:moveTo>
                    <a:pt x="3524743" y="0"/>
                  </a:moveTo>
                  <a:lnTo>
                    <a:pt x="0" y="0"/>
                  </a:lnTo>
                  <a:lnTo>
                    <a:pt x="203200" y="350954"/>
                  </a:lnTo>
                  <a:lnTo>
                    <a:pt x="3727943" y="350954"/>
                  </a:lnTo>
                  <a:lnTo>
                    <a:pt x="3524743" y="0"/>
                  </a:lnTo>
                  <a:close/>
                </a:path>
              </a:pathLst>
            </a:custGeom>
            <a:solidFill>
              <a:srgbClr val="292929"/>
            </a:solidFill>
          </p:spPr>
        </p:sp>
        <p:sp>
          <p:nvSpPr>
            <p:cNvPr id="20" name="TextBox 20"/>
            <p:cNvSpPr txBox="1"/>
            <p:nvPr/>
          </p:nvSpPr>
          <p:spPr>
            <a:xfrm>
              <a:off x="101600" y="-57150"/>
              <a:ext cx="3524743" cy="408104"/>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a:off x="4822729" y="9839104"/>
            <a:ext cx="15041912" cy="895792"/>
            <a:chOff x="0" y="0"/>
            <a:chExt cx="5893127" cy="350954"/>
          </a:xfrm>
        </p:grpSpPr>
        <p:sp>
          <p:nvSpPr>
            <p:cNvPr id="22" name="Freeform 22"/>
            <p:cNvSpPr/>
            <p:nvPr/>
          </p:nvSpPr>
          <p:spPr>
            <a:xfrm>
              <a:off x="0" y="0"/>
              <a:ext cx="5893127" cy="350954"/>
            </a:xfrm>
            <a:custGeom>
              <a:avLst/>
              <a:gdLst/>
              <a:ahLst/>
              <a:cxnLst/>
              <a:rect l="l" t="t" r="r" b="b"/>
              <a:pathLst>
                <a:path w="5893127" h="350954">
                  <a:moveTo>
                    <a:pt x="5689927" y="0"/>
                  </a:moveTo>
                  <a:lnTo>
                    <a:pt x="0" y="0"/>
                  </a:lnTo>
                  <a:lnTo>
                    <a:pt x="203200" y="350954"/>
                  </a:lnTo>
                  <a:lnTo>
                    <a:pt x="5893127" y="350954"/>
                  </a:lnTo>
                  <a:lnTo>
                    <a:pt x="5689927" y="0"/>
                  </a:lnTo>
                  <a:close/>
                </a:path>
              </a:pathLst>
            </a:custGeom>
            <a:solidFill>
              <a:srgbClr val="C41621"/>
            </a:solidFill>
          </p:spPr>
        </p:sp>
        <p:sp>
          <p:nvSpPr>
            <p:cNvPr id="23" name="TextBox 23"/>
            <p:cNvSpPr txBox="1"/>
            <p:nvPr/>
          </p:nvSpPr>
          <p:spPr>
            <a:xfrm>
              <a:off x="101600" y="-57150"/>
              <a:ext cx="5689927" cy="408104"/>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3549377" y="-5561301"/>
            <a:ext cx="8754054" cy="6200292"/>
            <a:chOff x="0" y="0"/>
            <a:chExt cx="986197" cy="698500"/>
          </a:xfrm>
        </p:grpSpPr>
        <p:sp>
          <p:nvSpPr>
            <p:cNvPr id="25" name="Freeform 25"/>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26" name="TextBox 26"/>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rot="3583698">
            <a:off x="12130471" y="-1765442"/>
            <a:ext cx="5937839" cy="695981"/>
            <a:chOff x="0" y="0"/>
            <a:chExt cx="3431602" cy="402222"/>
          </a:xfrm>
        </p:grpSpPr>
        <p:sp>
          <p:nvSpPr>
            <p:cNvPr id="28" name="Freeform 28"/>
            <p:cNvSpPr/>
            <p:nvPr/>
          </p:nvSpPr>
          <p:spPr>
            <a:xfrm>
              <a:off x="0" y="0"/>
              <a:ext cx="3431603" cy="402222"/>
            </a:xfrm>
            <a:custGeom>
              <a:avLst/>
              <a:gdLst/>
              <a:ahLst/>
              <a:cxnLst/>
              <a:rect l="l" t="t" r="r" b="b"/>
              <a:pathLst>
                <a:path w="3431603" h="402222">
                  <a:moveTo>
                    <a:pt x="3228402" y="0"/>
                  </a:moveTo>
                  <a:lnTo>
                    <a:pt x="0" y="0"/>
                  </a:lnTo>
                  <a:lnTo>
                    <a:pt x="203200" y="402222"/>
                  </a:lnTo>
                  <a:lnTo>
                    <a:pt x="3431603" y="402222"/>
                  </a:lnTo>
                  <a:lnTo>
                    <a:pt x="3228402" y="0"/>
                  </a:lnTo>
                  <a:close/>
                </a:path>
              </a:pathLst>
            </a:custGeom>
            <a:solidFill>
              <a:srgbClr val="C41621"/>
            </a:solidFill>
          </p:spPr>
        </p:sp>
        <p:sp>
          <p:nvSpPr>
            <p:cNvPr id="29" name="TextBox 29"/>
            <p:cNvSpPr txBox="1"/>
            <p:nvPr/>
          </p:nvSpPr>
          <p:spPr>
            <a:xfrm>
              <a:off x="101600" y="-57150"/>
              <a:ext cx="3228402" cy="459372"/>
            </a:xfrm>
            <a:prstGeom prst="rect">
              <a:avLst/>
            </a:prstGeom>
          </p:spPr>
          <p:txBody>
            <a:bodyPr lIns="50800" tIns="50800" rIns="50800" bIns="50800" rtlCol="0" anchor="ctr"/>
            <a:lstStyle/>
            <a:p>
              <a:pPr algn="ctr">
                <a:lnSpc>
                  <a:spcPts val="2659"/>
                </a:lnSpc>
              </a:pPr>
              <a:endParaRPr/>
            </a:p>
          </p:txBody>
        </p:sp>
      </p:grpSp>
      <p:grpSp>
        <p:nvGrpSpPr>
          <p:cNvPr id="30" name="Group 30"/>
          <p:cNvGrpSpPr/>
          <p:nvPr/>
        </p:nvGrpSpPr>
        <p:grpSpPr>
          <a:xfrm>
            <a:off x="-3389645" y="-4998219"/>
            <a:ext cx="8189400" cy="5627522"/>
            <a:chOff x="0" y="0"/>
            <a:chExt cx="1016486" cy="698500"/>
          </a:xfrm>
        </p:grpSpPr>
        <p:sp>
          <p:nvSpPr>
            <p:cNvPr id="31" name="Freeform 31"/>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32" name="TextBox 32"/>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rot="7214857">
            <a:off x="504894" y="-1573545"/>
            <a:ext cx="5547688" cy="707401"/>
            <a:chOff x="0" y="0"/>
            <a:chExt cx="2801063" cy="357171"/>
          </a:xfrm>
        </p:grpSpPr>
        <p:sp>
          <p:nvSpPr>
            <p:cNvPr id="34" name="Freeform 34"/>
            <p:cNvSpPr/>
            <p:nvPr/>
          </p:nvSpPr>
          <p:spPr>
            <a:xfrm>
              <a:off x="0" y="0"/>
              <a:ext cx="2801063" cy="357171"/>
            </a:xfrm>
            <a:custGeom>
              <a:avLst/>
              <a:gdLst/>
              <a:ahLst/>
              <a:cxnLst/>
              <a:rect l="l" t="t" r="r" b="b"/>
              <a:pathLst>
                <a:path w="2801063" h="357171">
                  <a:moveTo>
                    <a:pt x="203200" y="0"/>
                  </a:moveTo>
                  <a:lnTo>
                    <a:pt x="2801063" y="0"/>
                  </a:lnTo>
                  <a:lnTo>
                    <a:pt x="2597863" y="357171"/>
                  </a:lnTo>
                  <a:lnTo>
                    <a:pt x="0" y="357171"/>
                  </a:lnTo>
                  <a:lnTo>
                    <a:pt x="203200" y="0"/>
                  </a:lnTo>
                  <a:close/>
                </a:path>
              </a:pathLst>
            </a:custGeom>
            <a:solidFill>
              <a:srgbClr val="C41621"/>
            </a:solidFill>
          </p:spPr>
        </p:sp>
        <p:sp>
          <p:nvSpPr>
            <p:cNvPr id="35" name="TextBox 35"/>
            <p:cNvSpPr txBox="1"/>
            <p:nvPr/>
          </p:nvSpPr>
          <p:spPr>
            <a:xfrm>
              <a:off x="101600" y="-57150"/>
              <a:ext cx="2597863" cy="414321"/>
            </a:xfrm>
            <a:prstGeom prst="rect">
              <a:avLst/>
            </a:prstGeom>
          </p:spPr>
          <p:txBody>
            <a:bodyPr lIns="50800" tIns="50800" rIns="50800" bIns="50800" rtlCol="0" anchor="ctr"/>
            <a:lstStyle/>
            <a:p>
              <a:pPr algn="ctr">
                <a:lnSpc>
                  <a:spcPts val="2659"/>
                </a:lnSpc>
              </a:pPr>
              <a:endParaRPr/>
            </a:p>
          </p:txBody>
        </p:sp>
      </p:grpSp>
      <p:grpSp>
        <p:nvGrpSpPr>
          <p:cNvPr id="36" name="Group 36"/>
          <p:cNvGrpSpPr/>
          <p:nvPr/>
        </p:nvGrpSpPr>
        <p:grpSpPr>
          <a:xfrm>
            <a:off x="1097609" y="5704355"/>
            <a:ext cx="3730594" cy="3205979"/>
            <a:chOff x="0" y="0"/>
            <a:chExt cx="812800" cy="698500"/>
          </a:xfrm>
        </p:grpSpPr>
        <p:sp>
          <p:nvSpPr>
            <p:cNvPr id="37" name="Freeform 37"/>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92929"/>
            </a:solidFill>
            <a:ln w="104775" cap="sq">
              <a:solidFill>
                <a:srgbClr val="C41621"/>
              </a:solidFill>
              <a:prstDash val="solid"/>
              <a:miter/>
            </a:ln>
          </p:spPr>
        </p:sp>
        <p:sp>
          <p:nvSpPr>
            <p:cNvPr id="38" name="TextBox 38"/>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39" name="Group 39"/>
          <p:cNvGrpSpPr/>
          <p:nvPr/>
        </p:nvGrpSpPr>
        <p:grpSpPr>
          <a:xfrm>
            <a:off x="7282701" y="5704355"/>
            <a:ext cx="3730594" cy="3205979"/>
            <a:chOff x="0" y="0"/>
            <a:chExt cx="812800" cy="698500"/>
          </a:xfrm>
        </p:grpSpPr>
        <p:sp>
          <p:nvSpPr>
            <p:cNvPr id="40" name="Freeform 4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92929"/>
            </a:solidFill>
            <a:ln w="104775" cap="sq">
              <a:solidFill>
                <a:srgbClr val="C41621"/>
              </a:solidFill>
              <a:prstDash val="solid"/>
              <a:miter/>
            </a:ln>
          </p:spPr>
        </p:sp>
        <p:sp>
          <p:nvSpPr>
            <p:cNvPr id="41" name="TextBox 4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42" name="Group 42"/>
          <p:cNvGrpSpPr/>
          <p:nvPr/>
        </p:nvGrpSpPr>
        <p:grpSpPr>
          <a:xfrm>
            <a:off x="13470744" y="5704355"/>
            <a:ext cx="3730594" cy="3205979"/>
            <a:chOff x="0" y="0"/>
            <a:chExt cx="812800" cy="698500"/>
          </a:xfrm>
        </p:grpSpPr>
        <p:sp>
          <p:nvSpPr>
            <p:cNvPr id="43" name="Freeform 4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292929"/>
            </a:solidFill>
            <a:ln w="104775" cap="sq">
              <a:solidFill>
                <a:srgbClr val="C41621"/>
              </a:solidFill>
              <a:prstDash val="solid"/>
              <a:miter/>
            </a:ln>
          </p:spPr>
        </p:sp>
        <p:sp>
          <p:nvSpPr>
            <p:cNvPr id="44" name="TextBox 4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45" name="Group 45"/>
          <p:cNvGrpSpPr>
            <a:grpSpLocks noChangeAspect="1"/>
          </p:cNvGrpSpPr>
          <p:nvPr/>
        </p:nvGrpSpPr>
        <p:grpSpPr>
          <a:xfrm>
            <a:off x="1394198" y="5948843"/>
            <a:ext cx="3137415" cy="2717002"/>
            <a:chOff x="0" y="0"/>
            <a:chExt cx="6350000" cy="5499100"/>
          </a:xfrm>
        </p:grpSpPr>
        <p:sp>
          <p:nvSpPr>
            <p:cNvPr id="46" name="Freeform 46"/>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2"/>
              <a:stretch>
                <a:fillRect l="-13863" t="-6670" r="-24358" b="-132669"/>
              </a:stretch>
            </a:blipFill>
          </p:spPr>
        </p:sp>
      </p:grpSp>
      <p:grpSp>
        <p:nvGrpSpPr>
          <p:cNvPr id="47" name="Group 47"/>
          <p:cNvGrpSpPr>
            <a:grpSpLocks noChangeAspect="1"/>
          </p:cNvGrpSpPr>
          <p:nvPr/>
        </p:nvGrpSpPr>
        <p:grpSpPr>
          <a:xfrm>
            <a:off x="7591713" y="5948843"/>
            <a:ext cx="3137415" cy="2717002"/>
            <a:chOff x="0" y="0"/>
            <a:chExt cx="6350000" cy="5499100"/>
          </a:xfrm>
        </p:grpSpPr>
        <p:sp>
          <p:nvSpPr>
            <p:cNvPr id="48" name="Freeform 48"/>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3"/>
              <a:stretch>
                <a:fillRect l="-62532" t="-4002" r="-15412" b="-48138"/>
              </a:stretch>
            </a:blipFill>
          </p:spPr>
        </p:sp>
      </p:grpSp>
      <p:grpSp>
        <p:nvGrpSpPr>
          <p:cNvPr id="49" name="Group 49"/>
          <p:cNvGrpSpPr>
            <a:grpSpLocks noChangeAspect="1"/>
          </p:cNvGrpSpPr>
          <p:nvPr/>
        </p:nvGrpSpPr>
        <p:grpSpPr>
          <a:xfrm>
            <a:off x="13775544" y="5948843"/>
            <a:ext cx="3137415" cy="2717002"/>
            <a:chOff x="0" y="0"/>
            <a:chExt cx="6350000" cy="5499100"/>
          </a:xfrm>
        </p:grpSpPr>
        <p:sp>
          <p:nvSpPr>
            <p:cNvPr id="50" name="Freeform 50"/>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l="-38036" t="-24013" r="-124590" b="-78225"/>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4875" y="1415368"/>
            <a:ext cx="5348770" cy="1370622"/>
          </a:xfrm>
          <a:custGeom>
            <a:avLst/>
            <a:gdLst/>
            <a:ahLst/>
            <a:cxnLst/>
            <a:rect l="l" t="t" r="r" b="b"/>
            <a:pathLst>
              <a:path w="5348770" h="1370622">
                <a:moveTo>
                  <a:pt x="0" y="0"/>
                </a:moveTo>
                <a:lnTo>
                  <a:pt x="5348770" y="0"/>
                </a:lnTo>
                <a:lnTo>
                  <a:pt x="5348770" y="1370622"/>
                </a:lnTo>
                <a:lnTo>
                  <a:pt x="0" y="1370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554875" y="2975869"/>
            <a:ext cx="5348770" cy="1370622"/>
          </a:xfrm>
          <a:custGeom>
            <a:avLst/>
            <a:gdLst/>
            <a:ahLst/>
            <a:cxnLst/>
            <a:rect l="l" t="t" r="r" b="b"/>
            <a:pathLst>
              <a:path w="5348770" h="1370622">
                <a:moveTo>
                  <a:pt x="0" y="0"/>
                </a:moveTo>
                <a:lnTo>
                  <a:pt x="5348770" y="0"/>
                </a:lnTo>
                <a:lnTo>
                  <a:pt x="5348770" y="1370622"/>
                </a:lnTo>
                <a:lnTo>
                  <a:pt x="0" y="1370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554875" y="4535983"/>
            <a:ext cx="5348770" cy="1370622"/>
          </a:xfrm>
          <a:custGeom>
            <a:avLst/>
            <a:gdLst/>
            <a:ahLst/>
            <a:cxnLst/>
            <a:rect l="l" t="t" r="r" b="b"/>
            <a:pathLst>
              <a:path w="5348770" h="1370622">
                <a:moveTo>
                  <a:pt x="0" y="0"/>
                </a:moveTo>
                <a:lnTo>
                  <a:pt x="5348770" y="0"/>
                </a:lnTo>
                <a:lnTo>
                  <a:pt x="5348770" y="1370622"/>
                </a:lnTo>
                <a:lnTo>
                  <a:pt x="0" y="1370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554875" y="6096097"/>
            <a:ext cx="5348770" cy="1370622"/>
          </a:xfrm>
          <a:custGeom>
            <a:avLst/>
            <a:gdLst/>
            <a:ahLst/>
            <a:cxnLst/>
            <a:rect l="l" t="t" r="r" b="b"/>
            <a:pathLst>
              <a:path w="5348770" h="1370622">
                <a:moveTo>
                  <a:pt x="0" y="0"/>
                </a:moveTo>
                <a:lnTo>
                  <a:pt x="5348770" y="0"/>
                </a:lnTo>
                <a:lnTo>
                  <a:pt x="5348770" y="1370622"/>
                </a:lnTo>
                <a:lnTo>
                  <a:pt x="0" y="13706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554875" y="7656211"/>
            <a:ext cx="5348770" cy="1370622"/>
          </a:xfrm>
          <a:custGeom>
            <a:avLst/>
            <a:gdLst/>
            <a:ahLst/>
            <a:cxnLst/>
            <a:rect l="l" t="t" r="r" b="b"/>
            <a:pathLst>
              <a:path w="5348770" h="1370622">
                <a:moveTo>
                  <a:pt x="0" y="0"/>
                </a:moveTo>
                <a:lnTo>
                  <a:pt x="5348770" y="0"/>
                </a:lnTo>
                <a:lnTo>
                  <a:pt x="5348770" y="1370623"/>
                </a:lnTo>
                <a:lnTo>
                  <a:pt x="0" y="13706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847571" y="1598376"/>
            <a:ext cx="16083879" cy="1044010"/>
            <a:chOff x="0" y="0"/>
            <a:chExt cx="10760994" cy="698500"/>
          </a:xfrm>
        </p:grpSpPr>
        <p:sp>
          <p:nvSpPr>
            <p:cNvPr id="8" name="Freeform 8"/>
            <p:cNvSpPr/>
            <p:nvPr/>
          </p:nvSpPr>
          <p:spPr>
            <a:xfrm>
              <a:off x="0" y="0"/>
              <a:ext cx="10760994" cy="698500"/>
            </a:xfrm>
            <a:custGeom>
              <a:avLst/>
              <a:gdLst/>
              <a:ahLst/>
              <a:cxnLst/>
              <a:rect l="l" t="t" r="r" b="b"/>
              <a:pathLst>
                <a:path w="10760994" h="698500">
                  <a:moveTo>
                    <a:pt x="10760994" y="349250"/>
                  </a:moveTo>
                  <a:lnTo>
                    <a:pt x="10557794" y="698500"/>
                  </a:lnTo>
                  <a:lnTo>
                    <a:pt x="203200" y="698500"/>
                  </a:lnTo>
                  <a:lnTo>
                    <a:pt x="0" y="349250"/>
                  </a:lnTo>
                  <a:lnTo>
                    <a:pt x="203200" y="0"/>
                  </a:lnTo>
                  <a:lnTo>
                    <a:pt x="10557794" y="0"/>
                  </a:lnTo>
                  <a:lnTo>
                    <a:pt x="10760994" y="349250"/>
                  </a:lnTo>
                  <a:close/>
                </a:path>
              </a:pathLst>
            </a:custGeom>
            <a:solidFill>
              <a:srgbClr val="292929"/>
            </a:solidFill>
          </p:spPr>
        </p:sp>
        <p:sp>
          <p:nvSpPr>
            <p:cNvPr id="9" name="TextBox 9"/>
            <p:cNvSpPr txBox="1"/>
            <p:nvPr/>
          </p:nvSpPr>
          <p:spPr>
            <a:xfrm>
              <a:off x="114300" y="-57150"/>
              <a:ext cx="10532394" cy="75565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47571" y="3161008"/>
            <a:ext cx="16083879" cy="1038277"/>
            <a:chOff x="0" y="0"/>
            <a:chExt cx="10820416" cy="698500"/>
          </a:xfrm>
        </p:grpSpPr>
        <p:sp>
          <p:nvSpPr>
            <p:cNvPr id="11" name="Freeform 11"/>
            <p:cNvSpPr/>
            <p:nvPr/>
          </p:nvSpPr>
          <p:spPr>
            <a:xfrm>
              <a:off x="0" y="0"/>
              <a:ext cx="10820416" cy="698500"/>
            </a:xfrm>
            <a:custGeom>
              <a:avLst/>
              <a:gdLst/>
              <a:ahLst/>
              <a:cxnLst/>
              <a:rect l="l" t="t" r="r" b="b"/>
              <a:pathLst>
                <a:path w="10820416" h="698500">
                  <a:moveTo>
                    <a:pt x="10820416" y="349250"/>
                  </a:moveTo>
                  <a:lnTo>
                    <a:pt x="10617216" y="698500"/>
                  </a:lnTo>
                  <a:lnTo>
                    <a:pt x="203200" y="698500"/>
                  </a:lnTo>
                  <a:lnTo>
                    <a:pt x="0" y="349250"/>
                  </a:lnTo>
                  <a:lnTo>
                    <a:pt x="203200" y="0"/>
                  </a:lnTo>
                  <a:lnTo>
                    <a:pt x="10617216" y="0"/>
                  </a:lnTo>
                  <a:lnTo>
                    <a:pt x="10820416" y="349250"/>
                  </a:lnTo>
                  <a:close/>
                </a:path>
              </a:pathLst>
            </a:custGeom>
            <a:solidFill>
              <a:srgbClr val="292929"/>
            </a:solidFill>
          </p:spPr>
        </p:sp>
        <p:sp>
          <p:nvSpPr>
            <p:cNvPr id="12" name="TextBox 12"/>
            <p:cNvSpPr txBox="1"/>
            <p:nvPr/>
          </p:nvSpPr>
          <p:spPr>
            <a:xfrm>
              <a:off x="114300" y="-57150"/>
              <a:ext cx="10591816"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47571" y="4717907"/>
            <a:ext cx="16083879" cy="1044010"/>
            <a:chOff x="0" y="0"/>
            <a:chExt cx="10760994" cy="698500"/>
          </a:xfrm>
        </p:grpSpPr>
        <p:sp>
          <p:nvSpPr>
            <p:cNvPr id="14" name="Freeform 14"/>
            <p:cNvSpPr/>
            <p:nvPr/>
          </p:nvSpPr>
          <p:spPr>
            <a:xfrm>
              <a:off x="0" y="0"/>
              <a:ext cx="10760994" cy="698500"/>
            </a:xfrm>
            <a:custGeom>
              <a:avLst/>
              <a:gdLst/>
              <a:ahLst/>
              <a:cxnLst/>
              <a:rect l="l" t="t" r="r" b="b"/>
              <a:pathLst>
                <a:path w="10760994" h="698500">
                  <a:moveTo>
                    <a:pt x="10760994" y="349250"/>
                  </a:moveTo>
                  <a:lnTo>
                    <a:pt x="10557794" y="698500"/>
                  </a:lnTo>
                  <a:lnTo>
                    <a:pt x="203200" y="698500"/>
                  </a:lnTo>
                  <a:lnTo>
                    <a:pt x="0" y="349250"/>
                  </a:lnTo>
                  <a:lnTo>
                    <a:pt x="203200" y="0"/>
                  </a:lnTo>
                  <a:lnTo>
                    <a:pt x="10557794" y="0"/>
                  </a:lnTo>
                  <a:lnTo>
                    <a:pt x="10760994" y="349250"/>
                  </a:lnTo>
                  <a:close/>
                </a:path>
              </a:pathLst>
            </a:custGeom>
            <a:solidFill>
              <a:srgbClr val="292929"/>
            </a:solidFill>
          </p:spPr>
        </p:sp>
        <p:sp>
          <p:nvSpPr>
            <p:cNvPr id="15" name="TextBox 15"/>
            <p:cNvSpPr txBox="1"/>
            <p:nvPr/>
          </p:nvSpPr>
          <p:spPr>
            <a:xfrm>
              <a:off x="114300" y="-57150"/>
              <a:ext cx="10532394" cy="75565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028700" y="6279321"/>
            <a:ext cx="15902750" cy="1044010"/>
            <a:chOff x="0" y="0"/>
            <a:chExt cx="10639809" cy="698500"/>
          </a:xfrm>
        </p:grpSpPr>
        <p:sp>
          <p:nvSpPr>
            <p:cNvPr id="17" name="Freeform 17"/>
            <p:cNvSpPr/>
            <p:nvPr/>
          </p:nvSpPr>
          <p:spPr>
            <a:xfrm>
              <a:off x="0" y="0"/>
              <a:ext cx="10639809" cy="698500"/>
            </a:xfrm>
            <a:custGeom>
              <a:avLst/>
              <a:gdLst/>
              <a:ahLst/>
              <a:cxnLst/>
              <a:rect l="l" t="t" r="r" b="b"/>
              <a:pathLst>
                <a:path w="10639809" h="698500">
                  <a:moveTo>
                    <a:pt x="10639809" y="349250"/>
                  </a:moveTo>
                  <a:lnTo>
                    <a:pt x="10436609" y="698500"/>
                  </a:lnTo>
                  <a:lnTo>
                    <a:pt x="203200" y="698500"/>
                  </a:lnTo>
                  <a:lnTo>
                    <a:pt x="0" y="349250"/>
                  </a:lnTo>
                  <a:lnTo>
                    <a:pt x="203200" y="0"/>
                  </a:lnTo>
                  <a:lnTo>
                    <a:pt x="10436609" y="0"/>
                  </a:lnTo>
                  <a:lnTo>
                    <a:pt x="10639809" y="349250"/>
                  </a:lnTo>
                  <a:close/>
                </a:path>
              </a:pathLst>
            </a:custGeom>
            <a:solidFill>
              <a:srgbClr val="292929"/>
            </a:solidFill>
          </p:spPr>
        </p:sp>
        <p:sp>
          <p:nvSpPr>
            <p:cNvPr id="18" name="TextBox 18"/>
            <p:cNvSpPr txBox="1"/>
            <p:nvPr/>
          </p:nvSpPr>
          <p:spPr>
            <a:xfrm>
              <a:off x="114300" y="-57150"/>
              <a:ext cx="10411209" cy="75565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028700" y="7839435"/>
            <a:ext cx="15902750" cy="1044010"/>
            <a:chOff x="0" y="0"/>
            <a:chExt cx="10639809" cy="698500"/>
          </a:xfrm>
        </p:grpSpPr>
        <p:sp>
          <p:nvSpPr>
            <p:cNvPr id="20" name="Freeform 20"/>
            <p:cNvSpPr/>
            <p:nvPr/>
          </p:nvSpPr>
          <p:spPr>
            <a:xfrm>
              <a:off x="0" y="0"/>
              <a:ext cx="10639809" cy="698500"/>
            </a:xfrm>
            <a:custGeom>
              <a:avLst/>
              <a:gdLst/>
              <a:ahLst/>
              <a:cxnLst/>
              <a:rect l="l" t="t" r="r" b="b"/>
              <a:pathLst>
                <a:path w="10639809" h="698500">
                  <a:moveTo>
                    <a:pt x="10639809" y="349250"/>
                  </a:moveTo>
                  <a:lnTo>
                    <a:pt x="10436609" y="698500"/>
                  </a:lnTo>
                  <a:lnTo>
                    <a:pt x="203200" y="698500"/>
                  </a:lnTo>
                  <a:lnTo>
                    <a:pt x="0" y="349250"/>
                  </a:lnTo>
                  <a:lnTo>
                    <a:pt x="203200" y="0"/>
                  </a:lnTo>
                  <a:lnTo>
                    <a:pt x="10436609" y="0"/>
                  </a:lnTo>
                  <a:lnTo>
                    <a:pt x="10639809" y="349250"/>
                  </a:lnTo>
                  <a:close/>
                </a:path>
              </a:pathLst>
            </a:custGeom>
            <a:solidFill>
              <a:srgbClr val="292929"/>
            </a:solidFill>
          </p:spPr>
        </p:sp>
        <p:sp>
          <p:nvSpPr>
            <p:cNvPr id="21" name="TextBox 21"/>
            <p:cNvSpPr txBox="1"/>
            <p:nvPr/>
          </p:nvSpPr>
          <p:spPr>
            <a:xfrm>
              <a:off x="114300" y="-57150"/>
              <a:ext cx="10411209" cy="75565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407942" y="1424249"/>
            <a:ext cx="1603100" cy="1377664"/>
            <a:chOff x="0" y="0"/>
            <a:chExt cx="812800" cy="698500"/>
          </a:xfrm>
        </p:grpSpPr>
        <p:sp>
          <p:nvSpPr>
            <p:cNvPr id="23" name="Freeform 2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24" name="TextBox 24"/>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07942" y="2980116"/>
            <a:ext cx="1603100" cy="1377664"/>
            <a:chOff x="0" y="0"/>
            <a:chExt cx="812800" cy="698500"/>
          </a:xfrm>
        </p:grpSpPr>
        <p:sp>
          <p:nvSpPr>
            <p:cNvPr id="26" name="Freeform 2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27" name="TextBox 2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407942" y="4553947"/>
            <a:ext cx="1603100" cy="1377664"/>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30" name="TextBox 3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407942" y="6092576"/>
            <a:ext cx="1603100" cy="1377664"/>
            <a:chOff x="0" y="0"/>
            <a:chExt cx="812800" cy="698500"/>
          </a:xfrm>
        </p:grpSpPr>
        <p:sp>
          <p:nvSpPr>
            <p:cNvPr id="32" name="Freeform 32"/>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33" name="TextBox 33"/>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34" name="Group 34"/>
          <p:cNvGrpSpPr/>
          <p:nvPr/>
        </p:nvGrpSpPr>
        <p:grpSpPr>
          <a:xfrm>
            <a:off x="407942" y="7652690"/>
            <a:ext cx="1603100" cy="1377664"/>
            <a:chOff x="0" y="0"/>
            <a:chExt cx="812800" cy="698500"/>
          </a:xfrm>
        </p:grpSpPr>
        <p:sp>
          <p:nvSpPr>
            <p:cNvPr id="35" name="Freeform 35"/>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76200" cap="sq">
              <a:solidFill>
                <a:srgbClr val="801219"/>
              </a:solidFill>
              <a:prstDash val="solid"/>
              <a:miter/>
            </a:ln>
          </p:spPr>
        </p:sp>
        <p:sp>
          <p:nvSpPr>
            <p:cNvPr id="36" name="TextBox 36"/>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37" name="Freeform 37"/>
          <p:cNvSpPr/>
          <p:nvPr/>
        </p:nvSpPr>
        <p:spPr>
          <a:xfrm>
            <a:off x="683490" y="1656117"/>
            <a:ext cx="1052005" cy="913929"/>
          </a:xfrm>
          <a:custGeom>
            <a:avLst/>
            <a:gdLst/>
            <a:ahLst/>
            <a:cxnLst/>
            <a:rect l="l" t="t" r="r" b="b"/>
            <a:pathLst>
              <a:path w="1052005" h="913929">
                <a:moveTo>
                  <a:pt x="0" y="0"/>
                </a:moveTo>
                <a:lnTo>
                  <a:pt x="1052005" y="0"/>
                </a:lnTo>
                <a:lnTo>
                  <a:pt x="1052005" y="913929"/>
                </a:lnTo>
                <a:lnTo>
                  <a:pt x="0" y="913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8" name="Freeform 38"/>
          <p:cNvSpPr/>
          <p:nvPr/>
        </p:nvSpPr>
        <p:spPr>
          <a:xfrm>
            <a:off x="683490" y="3211984"/>
            <a:ext cx="1052005" cy="913929"/>
          </a:xfrm>
          <a:custGeom>
            <a:avLst/>
            <a:gdLst/>
            <a:ahLst/>
            <a:cxnLst/>
            <a:rect l="l" t="t" r="r" b="b"/>
            <a:pathLst>
              <a:path w="1052005" h="913929">
                <a:moveTo>
                  <a:pt x="0" y="0"/>
                </a:moveTo>
                <a:lnTo>
                  <a:pt x="1052005" y="0"/>
                </a:lnTo>
                <a:lnTo>
                  <a:pt x="1052005" y="913929"/>
                </a:lnTo>
                <a:lnTo>
                  <a:pt x="0" y="913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9" name="Freeform 39"/>
          <p:cNvSpPr/>
          <p:nvPr/>
        </p:nvSpPr>
        <p:spPr>
          <a:xfrm>
            <a:off x="683490" y="4785814"/>
            <a:ext cx="1052005" cy="913929"/>
          </a:xfrm>
          <a:custGeom>
            <a:avLst/>
            <a:gdLst/>
            <a:ahLst/>
            <a:cxnLst/>
            <a:rect l="l" t="t" r="r" b="b"/>
            <a:pathLst>
              <a:path w="1052005" h="913929">
                <a:moveTo>
                  <a:pt x="0" y="0"/>
                </a:moveTo>
                <a:lnTo>
                  <a:pt x="1052005" y="0"/>
                </a:lnTo>
                <a:lnTo>
                  <a:pt x="1052005" y="913930"/>
                </a:lnTo>
                <a:lnTo>
                  <a:pt x="0" y="91393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0" name="Freeform 40"/>
          <p:cNvSpPr/>
          <p:nvPr/>
        </p:nvSpPr>
        <p:spPr>
          <a:xfrm>
            <a:off x="683490" y="6324444"/>
            <a:ext cx="1052005" cy="913929"/>
          </a:xfrm>
          <a:custGeom>
            <a:avLst/>
            <a:gdLst/>
            <a:ahLst/>
            <a:cxnLst/>
            <a:rect l="l" t="t" r="r" b="b"/>
            <a:pathLst>
              <a:path w="1052005" h="913929">
                <a:moveTo>
                  <a:pt x="0" y="0"/>
                </a:moveTo>
                <a:lnTo>
                  <a:pt x="1052005" y="0"/>
                </a:lnTo>
                <a:lnTo>
                  <a:pt x="1052005" y="913929"/>
                </a:lnTo>
                <a:lnTo>
                  <a:pt x="0" y="913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1" name="Freeform 41"/>
          <p:cNvSpPr/>
          <p:nvPr/>
        </p:nvSpPr>
        <p:spPr>
          <a:xfrm>
            <a:off x="683490" y="7884558"/>
            <a:ext cx="1052005" cy="913929"/>
          </a:xfrm>
          <a:custGeom>
            <a:avLst/>
            <a:gdLst/>
            <a:ahLst/>
            <a:cxnLst/>
            <a:rect l="l" t="t" r="r" b="b"/>
            <a:pathLst>
              <a:path w="1052005" h="913929">
                <a:moveTo>
                  <a:pt x="0" y="0"/>
                </a:moveTo>
                <a:lnTo>
                  <a:pt x="1052005" y="0"/>
                </a:lnTo>
                <a:lnTo>
                  <a:pt x="1052005" y="913929"/>
                </a:lnTo>
                <a:lnTo>
                  <a:pt x="0" y="9139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2" name="Freeform 42"/>
          <p:cNvSpPr/>
          <p:nvPr/>
        </p:nvSpPr>
        <p:spPr>
          <a:xfrm flipH="1">
            <a:off x="-3815071" y="9577647"/>
            <a:ext cx="9325284" cy="1247257"/>
          </a:xfrm>
          <a:custGeom>
            <a:avLst/>
            <a:gdLst/>
            <a:ahLst/>
            <a:cxnLst/>
            <a:rect l="l" t="t" r="r" b="b"/>
            <a:pathLst>
              <a:path w="9325284" h="1247257">
                <a:moveTo>
                  <a:pt x="9325284" y="0"/>
                </a:moveTo>
                <a:lnTo>
                  <a:pt x="0" y="0"/>
                </a:lnTo>
                <a:lnTo>
                  <a:pt x="0" y="1247256"/>
                </a:lnTo>
                <a:lnTo>
                  <a:pt x="9325284" y="1247256"/>
                </a:lnTo>
                <a:lnTo>
                  <a:pt x="9325284"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3" name="Freeform 43"/>
          <p:cNvSpPr/>
          <p:nvPr/>
        </p:nvSpPr>
        <p:spPr>
          <a:xfrm flipV="1">
            <a:off x="12268808" y="-503945"/>
            <a:ext cx="9325284" cy="1247257"/>
          </a:xfrm>
          <a:custGeom>
            <a:avLst/>
            <a:gdLst/>
            <a:ahLst/>
            <a:cxnLst/>
            <a:rect l="l" t="t" r="r" b="b"/>
            <a:pathLst>
              <a:path w="9325284" h="1247257">
                <a:moveTo>
                  <a:pt x="0" y="1247257"/>
                </a:moveTo>
                <a:lnTo>
                  <a:pt x="9325284" y="1247257"/>
                </a:lnTo>
                <a:lnTo>
                  <a:pt x="9325284" y="0"/>
                </a:lnTo>
                <a:lnTo>
                  <a:pt x="0" y="0"/>
                </a:lnTo>
                <a:lnTo>
                  <a:pt x="0" y="124725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4" name="TextBox 44"/>
          <p:cNvSpPr txBox="1"/>
          <p:nvPr/>
        </p:nvSpPr>
        <p:spPr>
          <a:xfrm>
            <a:off x="959328" y="459178"/>
            <a:ext cx="6464387" cy="616563"/>
          </a:xfrm>
          <a:prstGeom prst="rect">
            <a:avLst/>
          </a:prstGeom>
        </p:spPr>
        <p:txBody>
          <a:bodyPr lIns="0" tIns="0" rIns="0" bIns="0" rtlCol="0" anchor="t">
            <a:spAutoFit/>
          </a:bodyPr>
          <a:lstStyle/>
          <a:p>
            <a:pPr>
              <a:lnSpc>
                <a:spcPts val="4533"/>
              </a:lnSpc>
            </a:pPr>
            <a:r>
              <a:rPr lang="en-US" sz="3941" dirty="0">
                <a:solidFill>
                  <a:srgbClr val="000000"/>
                </a:solidFill>
                <a:latin typeface="Poppins Bold"/>
              </a:rPr>
              <a:t>Sources Of Big Data</a:t>
            </a:r>
          </a:p>
        </p:txBody>
      </p:sp>
      <p:sp>
        <p:nvSpPr>
          <p:cNvPr id="45" name="TextBox 45"/>
          <p:cNvSpPr txBox="1"/>
          <p:nvPr/>
        </p:nvSpPr>
        <p:spPr>
          <a:xfrm>
            <a:off x="2320870" y="1738989"/>
            <a:ext cx="3741303" cy="347980"/>
          </a:xfrm>
          <a:prstGeom prst="rect">
            <a:avLst/>
          </a:prstGeom>
        </p:spPr>
        <p:txBody>
          <a:bodyPr lIns="0" tIns="0" rIns="0" bIns="0" rtlCol="0" anchor="t">
            <a:spAutoFit/>
          </a:bodyPr>
          <a:lstStyle/>
          <a:p>
            <a:pPr>
              <a:lnSpc>
                <a:spcPts val="2644"/>
              </a:lnSpc>
            </a:pPr>
            <a:r>
              <a:rPr lang="en-US" sz="2299" dirty="0">
                <a:solidFill>
                  <a:srgbClr val="FFFFFF"/>
                </a:solidFill>
                <a:latin typeface="Poppins Bold"/>
              </a:rPr>
              <a:t>Social Media Data</a:t>
            </a:r>
          </a:p>
        </p:txBody>
      </p:sp>
      <p:sp>
        <p:nvSpPr>
          <p:cNvPr id="46" name="TextBox 46"/>
          <p:cNvSpPr txBox="1"/>
          <p:nvPr/>
        </p:nvSpPr>
        <p:spPr>
          <a:xfrm>
            <a:off x="2320870" y="3226219"/>
            <a:ext cx="5696347" cy="377380"/>
          </a:xfrm>
          <a:prstGeom prst="rect">
            <a:avLst/>
          </a:prstGeom>
        </p:spPr>
        <p:txBody>
          <a:bodyPr lIns="0" tIns="0" rIns="0" bIns="0" rtlCol="0" anchor="t">
            <a:spAutoFit/>
          </a:bodyPr>
          <a:lstStyle/>
          <a:p>
            <a:pPr>
              <a:lnSpc>
                <a:spcPts val="2723"/>
              </a:lnSpc>
            </a:pPr>
            <a:r>
              <a:rPr lang="en-US" sz="2368">
                <a:solidFill>
                  <a:srgbClr val="FFFFFF"/>
                </a:solidFill>
                <a:latin typeface="Poppins Bold"/>
              </a:rPr>
              <a:t>Web And Clickstream Data</a:t>
            </a:r>
          </a:p>
        </p:txBody>
      </p:sp>
      <p:sp>
        <p:nvSpPr>
          <p:cNvPr id="47" name="TextBox 47"/>
          <p:cNvSpPr txBox="1"/>
          <p:nvPr/>
        </p:nvSpPr>
        <p:spPr>
          <a:xfrm>
            <a:off x="2320870" y="4759007"/>
            <a:ext cx="3852585" cy="377380"/>
          </a:xfrm>
          <a:prstGeom prst="rect">
            <a:avLst/>
          </a:prstGeom>
        </p:spPr>
        <p:txBody>
          <a:bodyPr lIns="0" tIns="0" rIns="0" bIns="0" rtlCol="0" anchor="t">
            <a:spAutoFit/>
          </a:bodyPr>
          <a:lstStyle/>
          <a:p>
            <a:pPr>
              <a:lnSpc>
                <a:spcPts val="2723"/>
              </a:lnSpc>
            </a:pPr>
            <a:r>
              <a:rPr lang="en-US" sz="2368">
                <a:solidFill>
                  <a:srgbClr val="FFFFFF"/>
                </a:solidFill>
                <a:latin typeface="Poppins Bold"/>
              </a:rPr>
              <a:t>Mobile App Data</a:t>
            </a:r>
          </a:p>
        </p:txBody>
      </p:sp>
      <p:sp>
        <p:nvSpPr>
          <p:cNvPr id="48" name="TextBox 48"/>
          <p:cNvSpPr txBox="1"/>
          <p:nvPr/>
        </p:nvSpPr>
        <p:spPr>
          <a:xfrm>
            <a:off x="2320870" y="6327480"/>
            <a:ext cx="6823130" cy="377380"/>
          </a:xfrm>
          <a:prstGeom prst="rect">
            <a:avLst/>
          </a:prstGeom>
        </p:spPr>
        <p:txBody>
          <a:bodyPr lIns="0" tIns="0" rIns="0" bIns="0" rtlCol="0" anchor="t">
            <a:spAutoFit/>
          </a:bodyPr>
          <a:lstStyle/>
          <a:p>
            <a:pPr>
              <a:lnSpc>
                <a:spcPts val="2723"/>
              </a:lnSpc>
            </a:pPr>
            <a:r>
              <a:rPr lang="en-US" sz="2368">
                <a:solidFill>
                  <a:srgbClr val="FFFFFF"/>
                </a:solidFill>
                <a:latin typeface="Poppins Bold"/>
              </a:rPr>
              <a:t>Customer Support And Feedback Data</a:t>
            </a:r>
          </a:p>
        </p:txBody>
      </p:sp>
      <p:sp>
        <p:nvSpPr>
          <p:cNvPr id="49" name="TextBox 49"/>
          <p:cNvSpPr txBox="1"/>
          <p:nvPr/>
        </p:nvSpPr>
        <p:spPr>
          <a:xfrm>
            <a:off x="2320870" y="7887594"/>
            <a:ext cx="3852585" cy="377380"/>
          </a:xfrm>
          <a:prstGeom prst="rect">
            <a:avLst/>
          </a:prstGeom>
        </p:spPr>
        <p:txBody>
          <a:bodyPr lIns="0" tIns="0" rIns="0" bIns="0" rtlCol="0" anchor="t">
            <a:spAutoFit/>
          </a:bodyPr>
          <a:lstStyle/>
          <a:p>
            <a:pPr>
              <a:lnSpc>
                <a:spcPts val="2723"/>
              </a:lnSpc>
            </a:pPr>
            <a:r>
              <a:rPr lang="en-US" sz="2368">
                <a:solidFill>
                  <a:srgbClr val="FFFFFF"/>
                </a:solidFill>
                <a:latin typeface="Poppins Bold"/>
              </a:rPr>
              <a:t>Financial Market Data</a:t>
            </a:r>
          </a:p>
        </p:txBody>
      </p:sp>
      <p:sp>
        <p:nvSpPr>
          <p:cNvPr id="50" name="TextBox 50"/>
          <p:cNvSpPr txBox="1"/>
          <p:nvPr/>
        </p:nvSpPr>
        <p:spPr>
          <a:xfrm>
            <a:off x="2320870" y="2077444"/>
            <a:ext cx="13444897" cy="515705"/>
          </a:xfrm>
          <a:prstGeom prst="rect">
            <a:avLst/>
          </a:prstGeom>
        </p:spPr>
        <p:txBody>
          <a:bodyPr lIns="0" tIns="0" rIns="0" bIns="0" rtlCol="0" anchor="t">
            <a:spAutoFit/>
          </a:bodyPr>
          <a:lstStyle/>
          <a:p>
            <a:pPr algn="just">
              <a:lnSpc>
                <a:spcPts val="2006"/>
              </a:lnSpc>
            </a:pPr>
            <a:r>
              <a:rPr lang="en-US" sz="1744">
                <a:solidFill>
                  <a:srgbClr val="FFFFFF"/>
                </a:solidFill>
                <a:latin typeface="Poppins"/>
              </a:rPr>
              <a:t>Analyzing data from platforms like Facebook, Twitter, and Instagram provides insights into customer sentiment, preferences, and trends.</a:t>
            </a:r>
          </a:p>
        </p:txBody>
      </p:sp>
      <p:sp>
        <p:nvSpPr>
          <p:cNvPr id="51" name="TextBox 51"/>
          <p:cNvSpPr txBox="1"/>
          <p:nvPr/>
        </p:nvSpPr>
        <p:spPr>
          <a:xfrm>
            <a:off x="2320870" y="3644509"/>
            <a:ext cx="13444897" cy="515705"/>
          </a:xfrm>
          <a:prstGeom prst="rect">
            <a:avLst/>
          </a:prstGeom>
        </p:spPr>
        <p:txBody>
          <a:bodyPr lIns="0" tIns="0" rIns="0" bIns="0" rtlCol="0" anchor="t">
            <a:spAutoFit/>
          </a:bodyPr>
          <a:lstStyle/>
          <a:p>
            <a:pPr algn="just">
              <a:lnSpc>
                <a:spcPts val="2006"/>
              </a:lnSpc>
            </a:pPr>
            <a:r>
              <a:rPr lang="en-US" sz="1744">
                <a:solidFill>
                  <a:srgbClr val="FFFFFF"/>
                </a:solidFill>
                <a:latin typeface="Poppins"/>
              </a:rPr>
              <a:t>Tracking user interactions on websites helps understand customer behavior, optimize user experience, and personalize content.</a:t>
            </a:r>
          </a:p>
        </p:txBody>
      </p:sp>
      <p:sp>
        <p:nvSpPr>
          <p:cNvPr id="52" name="TextBox 52"/>
          <p:cNvSpPr txBox="1"/>
          <p:nvPr/>
        </p:nvSpPr>
        <p:spPr>
          <a:xfrm>
            <a:off x="2320870" y="5177297"/>
            <a:ext cx="13947358" cy="268154"/>
          </a:xfrm>
          <a:prstGeom prst="rect">
            <a:avLst/>
          </a:prstGeom>
        </p:spPr>
        <p:txBody>
          <a:bodyPr lIns="0" tIns="0" rIns="0" bIns="0" rtlCol="0" anchor="t">
            <a:spAutoFit/>
          </a:bodyPr>
          <a:lstStyle/>
          <a:p>
            <a:pPr algn="just">
              <a:lnSpc>
                <a:spcPts val="2006"/>
              </a:lnSpc>
            </a:pPr>
            <a:r>
              <a:rPr lang="en-US" sz="1744">
                <a:solidFill>
                  <a:srgbClr val="FFFFFF"/>
                </a:solidFill>
                <a:latin typeface="Poppins"/>
              </a:rPr>
              <a:t>Analyzing data from mobile applications provides insights into user behavior, preferences, and geographical patterns.</a:t>
            </a:r>
          </a:p>
        </p:txBody>
      </p:sp>
      <p:sp>
        <p:nvSpPr>
          <p:cNvPr id="53" name="TextBox 53"/>
          <p:cNvSpPr txBox="1"/>
          <p:nvPr/>
        </p:nvSpPr>
        <p:spPr>
          <a:xfrm>
            <a:off x="2320870" y="6745771"/>
            <a:ext cx="13444897" cy="515705"/>
          </a:xfrm>
          <a:prstGeom prst="rect">
            <a:avLst/>
          </a:prstGeom>
        </p:spPr>
        <p:txBody>
          <a:bodyPr lIns="0" tIns="0" rIns="0" bIns="0" rtlCol="0" anchor="t">
            <a:spAutoFit/>
          </a:bodyPr>
          <a:lstStyle/>
          <a:p>
            <a:pPr algn="just">
              <a:lnSpc>
                <a:spcPts val="2006"/>
              </a:lnSpc>
            </a:pPr>
            <a:r>
              <a:rPr lang="en-US" sz="1744">
                <a:solidFill>
                  <a:srgbClr val="FFFFFF"/>
                </a:solidFill>
                <a:latin typeface="Poppins"/>
              </a:rPr>
              <a:t>Analyzing customer support interactions, feedback forms, and reviews provides insights into customer satisfaction, common issues, and areas for improvement.</a:t>
            </a:r>
          </a:p>
        </p:txBody>
      </p:sp>
      <p:sp>
        <p:nvSpPr>
          <p:cNvPr id="54" name="TextBox 54"/>
          <p:cNvSpPr txBox="1"/>
          <p:nvPr/>
        </p:nvSpPr>
        <p:spPr>
          <a:xfrm>
            <a:off x="2320870" y="8305885"/>
            <a:ext cx="13686078" cy="515705"/>
          </a:xfrm>
          <a:prstGeom prst="rect">
            <a:avLst/>
          </a:prstGeom>
        </p:spPr>
        <p:txBody>
          <a:bodyPr lIns="0" tIns="0" rIns="0" bIns="0" rtlCol="0" anchor="t">
            <a:spAutoFit/>
          </a:bodyPr>
          <a:lstStyle/>
          <a:p>
            <a:pPr algn="just">
              <a:lnSpc>
                <a:spcPts val="2006"/>
              </a:lnSpc>
            </a:pPr>
            <a:r>
              <a:rPr lang="en-US" sz="1744">
                <a:solidFill>
                  <a:srgbClr val="FFFFFF"/>
                </a:solidFill>
                <a:latin typeface="Poppins"/>
              </a:rPr>
              <a:t>Market transactions, stock prices, and economic indicators contribute to financial analysis and decision-making in the investment industry.</a:t>
            </a:r>
          </a:p>
        </p:txBody>
      </p:sp>
      <p:sp>
        <p:nvSpPr>
          <p:cNvPr id="55" name="Freeform 55"/>
          <p:cNvSpPr/>
          <p:nvPr/>
        </p:nvSpPr>
        <p:spPr>
          <a:xfrm>
            <a:off x="16598066" y="9258362"/>
            <a:ext cx="1028638" cy="1028638"/>
          </a:xfrm>
          <a:custGeom>
            <a:avLst/>
            <a:gdLst/>
            <a:ahLst/>
            <a:cxnLst/>
            <a:rect l="l" t="t" r="r" b="b"/>
            <a:pathLst>
              <a:path w="1028638" h="1028638">
                <a:moveTo>
                  <a:pt x="0" y="0"/>
                </a:moveTo>
                <a:lnTo>
                  <a:pt x="1028639" y="0"/>
                </a:lnTo>
                <a:lnTo>
                  <a:pt x="1028639" y="1028638"/>
                </a:lnTo>
                <a:lnTo>
                  <a:pt x="0" y="1028638"/>
                </a:lnTo>
                <a:lnTo>
                  <a:pt x="0" y="0"/>
                </a:lnTo>
                <a:close/>
              </a:path>
            </a:pathLst>
          </a:custGeom>
          <a:blipFill>
            <a:blip r:embed="rId8"/>
            <a:stretch>
              <a:fillRect/>
            </a:stretch>
          </a:blipFill>
        </p:spPr>
      </p:sp>
    </p:spTree>
  </p:cSld>
  <p:clrMapOvr>
    <a:masterClrMapping/>
  </p:clrMapOvr>
  <p:transition spd="med">
    <p:cover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72823" y="-5777917"/>
            <a:ext cx="8754054" cy="6200292"/>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3698">
            <a:off x="14611525" y="-462813"/>
            <a:ext cx="2536994" cy="695981"/>
            <a:chOff x="0" y="0"/>
            <a:chExt cx="1466183" cy="402222"/>
          </a:xfrm>
        </p:grpSpPr>
        <p:sp>
          <p:nvSpPr>
            <p:cNvPr id="6" name="Freeform 6"/>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7" name="TextBox 7"/>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313445" y="-5252179"/>
            <a:ext cx="8189400" cy="5627522"/>
            <a:chOff x="0" y="0"/>
            <a:chExt cx="1016486" cy="698500"/>
          </a:xfrm>
        </p:grpSpPr>
        <p:sp>
          <p:nvSpPr>
            <p:cNvPr id="9" name="Freeform 9"/>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0" name="TextBox 10"/>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7214857">
            <a:off x="1353683" y="-302592"/>
            <a:ext cx="2145843" cy="707401"/>
            <a:chOff x="0" y="0"/>
            <a:chExt cx="1083450" cy="357171"/>
          </a:xfrm>
        </p:grpSpPr>
        <p:sp>
          <p:nvSpPr>
            <p:cNvPr id="12" name="Freeform 12"/>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13" name="TextBox 13"/>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5144813" y="282707"/>
            <a:ext cx="9104587" cy="745993"/>
          </a:xfrm>
          <a:prstGeom prst="rect">
            <a:avLst/>
          </a:prstGeom>
        </p:spPr>
        <p:txBody>
          <a:bodyPr wrap="square" lIns="0" tIns="0" rIns="0" bIns="0" rtlCol="0" anchor="t">
            <a:spAutoFit/>
          </a:bodyPr>
          <a:lstStyle/>
          <a:p>
            <a:pPr algn="ctr">
              <a:lnSpc>
                <a:spcPts val="6096"/>
              </a:lnSpc>
            </a:pPr>
            <a:r>
              <a:rPr lang="en-US" sz="4354" dirty="0">
                <a:solidFill>
                  <a:srgbClr val="000000"/>
                </a:solidFill>
                <a:latin typeface="Canva Sans Bold"/>
              </a:rPr>
              <a:t>What Predictions We Can Make!</a:t>
            </a:r>
          </a:p>
        </p:txBody>
      </p:sp>
      <p:sp>
        <p:nvSpPr>
          <p:cNvPr id="15" name="TextBox 15"/>
          <p:cNvSpPr txBox="1"/>
          <p:nvPr/>
        </p:nvSpPr>
        <p:spPr>
          <a:xfrm>
            <a:off x="0" y="1292357"/>
            <a:ext cx="18193417" cy="9241343"/>
          </a:xfrm>
          <a:prstGeom prst="rect">
            <a:avLst/>
          </a:prstGeom>
        </p:spPr>
        <p:txBody>
          <a:bodyPr lIns="0" tIns="0" rIns="0" bIns="0" rtlCol="0" anchor="t">
            <a:spAutoFit/>
          </a:bodyPr>
          <a:lstStyle/>
          <a:p>
            <a:pPr marL="626112" lvl="1" indent="-313056">
              <a:lnSpc>
                <a:spcPts val="4060"/>
              </a:lnSpc>
              <a:buFont typeface="Arial"/>
              <a:buChar char="•"/>
            </a:pPr>
            <a:r>
              <a:rPr lang="en-US" sz="2900">
                <a:solidFill>
                  <a:srgbClr val="000000"/>
                </a:solidFill>
                <a:latin typeface="Canva Sans"/>
              </a:rPr>
              <a:t>Customer Support Ticket: Analyzing the types of customer inquiries, response times, and resolution rates can identify common issues and areas for improvement.</a:t>
            </a:r>
          </a:p>
          <a:p>
            <a:pPr>
              <a:lnSpc>
                <a:spcPts val="4060"/>
              </a:lnSpc>
            </a:pPr>
            <a:endParaRPr lang="en-US" sz="2900">
              <a:solidFill>
                <a:srgbClr val="000000"/>
              </a:solidFill>
              <a:latin typeface="Canva Sans"/>
            </a:endParaRPr>
          </a:p>
          <a:p>
            <a:pPr marL="626112" lvl="1" indent="-313056">
              <a:lnSpc>
                <a:spcPts val="4060"/>
              </a:lnSpc>
              <a:buFont typeface="Arial"/>
              <a:buChar char="•"/>
            </a:pPr>
            <a:r>
              <a:rPr lang="en-US" sz="2900">
                <a:solidFill>
                  <a:srgbClr val="000000"/>
                </a:solidFill>
                <a:latin typeface="Canva Sans"/>
              </a:rPr>
              <a:t>Customer Satisfaction Summary: Feedback from customers about their support experiences provides insights into the effectiveness of customer service processes.</a:t>
            </a:r>
          </a:p>
          <a:p>
            <a:pPr>
              <a:lnSpc>
                <a:spcPts val="4060"/>
              </a:lnSpc>
            </a:pPr>
            <a:endParaRPr lang="en-US" sz="2900">
              <a:solidFill>
                <a:srgbClr val="000000"/>
              </a:solidFill>
              <a:latin typeface="Canva Sans"/>
            </a:endParaRPr>
          </a:p>
          <a:p>
            <a:pPr marL="626112" lvl="1" indent="-313056">
              <a:lnSpc>
                <a:spcPts val="4060"/>
              </a:lnSpc>
              <a:buFont typeface="Arial"/>
              <a:buChar char="•"/>
            </a:pPr>
            <a:r>
              <a:rPr lang="en-US" sz="2900">
                <a:solidFill>
                  <a:srgbClr val="000000"/>
                </a:solidFill>
                <a:latin typeface="Canva Sans"/>
              </a:rPr>
              <a:t>Employee performance: Productivity metrics: assessing employee productivity, response times, and task completion rates can help optimize resource allocation.</a:t>
            </a:r>
          </a:p>
          <a:p>
            <a:pPr>
              <a:lnSpc>
                <a:spcPts val="4060"/>
              </a:lnSpc>
            </a:pPr>
            <a:endParaRPr lang="en-US" sz="2900">
              <a:solidFill>
                <a:srgbClr val="000000"/>
              </a:solidFill>
              <a:latin typeface="Canva Sans"/>
            </a:endParaRPr>
          </a:p>
          <a:p>
            <a:pPr marL="626112" lvl="1" indent="-313056">
              <a:lnSpc>
                <a:spcPts val="4060"/>
              </a:lnSpc>
              <a:buFont typeface="Arial"/>
              <a:buChar char="•"/>
            </a:pPr>
            <a:r>
              <a:rPr lang="en-US" sz="2900">
                <a:solidFill>
                  <a:srgbClr val="000000"/>
                </a:solidFill>
                <a:latin typeface="Canva Sans"/>
              </a:rPr>
              <a:t>Training records: tracking employee training and performance improvement programs to ensure that staff is well-equipped to handle their roles effectively.</a:t>
            </a:r>
          </a:p>
          <a:p>
            <a:pPr>
              <a:lnSpc>
                <a:spcPts val="4060"/>
              </a:lnSpc>
            </a:pPr>
            <a:endParaRPr lang="en-US" sz="2900">
              <a:solidFill>
                <a:srgbClr val="000000"/>
              </a:solidFill>
              <a:latin typeface="Canva Sans"/>
            </a:endParaRPr>
          </a:p>
          <a:p>
            <a:pPr marL="626112" lvl="1" indent="-313056">
              <a:lnSpc>
                <a:spcPts val="4060"/>
              </a:lnSpc>
              <a:buFont typeface="Arial"/>
              <a:buChar char="•"/>
            </a:pPr>
            <a:r>
              <a:rPr lang="en-US" sz="2900">
                <a:solidFill>
                  <a:srgbClr val="000000"/>
                </a:solidFill>
                <a:latin typeface="Canva Sans"/>
              </a:rPr>
              <a:t>Customer journey analysis: User interaction data: understanding how users interact with products and services throughout their journey.</a:t>
            </a:r>
          </a:p>
          <a:p>
            <a:pPr>
              <a:lnSpc>
                <a:spcPts val="4060"/>
              </a:lnSpc>
            </a:pPr>
            <a:endParaRPr lang="en-US" sz="2900">
              <a:solidFill>
                <a:srgbClr val="000000"/>
              </a:solidFill>
              <a:latin typeface="Canva Sans"/>
            </a:endParaRPr>
          </a:p>
          <a:p>
            <a:pPr marL="626112" lvl="1" indent="-313056">
              <a:lnSpc>
                <a:spcPts val="4060"/>
              </a:lnSpc>
              <a:buFont typeface="Arial"/>
              <a:buChar char="•"/>
            </a:pPr>
            <a:r>
              <a:rPr lang="en-US" sz="2900">
                <a:solidFill>
                  <a:srgbClr val="000000"/>
                </a:solidFill>
                <a:latin typeface="Canva Sans"/>
              </a:rPr>
              <a:t>Conversion rates: analyzing the effectiveness of different touchpoints in converting users from one stage to the next.</a:t>
            </a:r>
          </a:p>
          <a:p>
            <a:pPr>
              <a:lnSpc>
                <a:spcPts val="4060"/>
              </a:lnSpc>
            </a:pPr>
            <a:endParaRPr lang="en-US" sz="2900">
              <a:solidFill>
                <a:srgbClr val="000000"/>
              </a:solidFill>
              <a:latin typeface="Canva Sans"/>
            </a:endParaRPr>
          </a:p>
        </p:txBody>
      </p:sp>
      <p:sp>
        <p:nvSpPr>
          <p:cNvPr id="16" name="Freeform 16"/>
          <p:cNvSpPr/>
          <p:nvPr/>
        </p:nvSpPr>
        <p:spPr>
          <a:xfrm>
            <a:off x="3272622" y="422374"/>
            <a:ext cx="973002" cy="973002"/>
          </a:xfrm>
          <a:custGeom>
            <a:avLst/>
            <a:gdLst/>
            <a:ahLst/>
            <a:cxnLst/>
            <a:rect l="l" t="t" r="r" b="b"/>
            <a:pathLst>
              <a:path w="973002" h="973002">
                <a:moveTo>
                  <a:pt x="0" y="0"/>
                </a:moveTo>
                <a:lnTo>
                  <a:pt x="973002" y="0"/>
                </a:lnTo>
                <a:lnTo>
                  <a:pt x="973002" y="973002"/>
                </a:lnTo>
                <a:lnTo>
                  <a:pt x="0" y="973002"/>
                </a:lnTo>
                <a:lnTo>
                  <a:pt x="0" y="0"/>
                </a:lnTo>
                <a:close/>
              </a:path>
            </a:pathLst>
          </a:custGeom>
          <a:blipFill>
            <a:blip r:embed="rId2"/>
            <a:stretch>
              <a:fillRect/>
            </a:stretch>
          </a:blipFill>
        </p:spPr>
      </p:sp>
    </p:spTree>
  </p:cSld>
  <p:clrMapOvr>
    <a:masterClrMapping/>
  </p:clrMapOvr>
  <p:transition spd="med">
    <p:cover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72823" y="-5777917"/>
            <a:ext cx="8754054" cy="6200292"/>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83698">
            <a:off x="14611525" y="-462813"/>
            <a:ext cx="2536994" cy="695981"/>
            <a:chOff x="0" y="0"/>
            <a:chExt cx="1466183" cy="402222"/>
          </a:xfrm>
        </p:grpSpPr>
        <p:sp>
          <p:nvSpPr>
            <p:cNvPr id="6" name="Freeform 6"/>
            <p:cNvSpPr/>
            <p:nvPr/>
          </p:nvSpPr>
          <p:spPr>
            <a:xfrm>
              <a:off x="0" y="0"/>
              <a:ext cx="1466183" cy="402222"/>
            </a:xfrm>
            <a:custGeom>
              <a:avLst/>
              <a:gdLst/>
              <a:ahLst/>
              <a:cxnLst/>
              <a:rect l="l" t="t" r="r" b="b"/>
              <a:pathLst>
                <a:path w="1466183" h="402222">
                  <a:moveTo>
                    <a:pt x="1262983" y="0"/>
                  </a:moveTo>
                  <a:lnTo>
                    <a:pt x="0" y="0"/>
                  </a:lnTo>
                  <a:lnTo>
                    <a:pt x="203200" y="402222"/>
                  </a:lnTo>
                  <a:lnTo>
                    <a:pt x="1466183" y="402222"/>
                  </a:lnTo>
                  <a:lnTo>
                    <a:pt x="1262983" y="0"/>
                  </a:lnTo>
                  <a:close/>
                </a:path>
              </a:pathLst>
            </a:custGeom>
            <a:solidFill>
              <a:srgbClr val="C41621"/>
            </a:solidFill>
          </p:spPr>
        </p:sp>
        <p:sp>
          <p:nvSpPr>
            <p:cNvPr id="7" name="TextBox 7"/>
            <p:cNvSpPr txBox="1"/>
            <p:nvPr/>
          </p:nvSpPr>
          <p:spPr>
            <a:xfrm>
              <a:off x="101600" y="-57150"/>
              <a:ext cx="1262983" cy="459372"/>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3313445" y="-5252179"/>
            <a:ext cx="8189400" cy="5627522"/>
            <a:chOff x="0" y="0"/>
            <a:chExt cx="1016486" cy="698500"/>
          </a:xfrm>
        </p:grpSpPr>
        <p:sp>
          <p:nvSpPr>
            <p:cNvPr id="9" name="Freeform 9"/>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10" name="TextBox 10"/>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rot="7214857">
            <a:off x="1353683" y="-302592"/>
            <a:ext cx="2145843" cy="707401"/>
            <a:chOff x="0" y="0"/>
            <a:chExt cx="1083450" cy="357171"/>
          </a:xfrm>
        </p:grpSpPr>
        <p:sp>
          <p:nvSpPr>
            <p:cNvPr id="12" name="Freeform 12"/>
            <p:cNvSpPr/>
            <p:nvPr/>
          </p:nvSpPr>
          <p:spPr>
            <a:xfrm>
              <a:off x="0" y="0"/>
              <a:ext cx="1083450" cy="357171"/>
            </a:xfrm>
            <a:custGeom>
              <a:avLst/>
              <a:gdLst/>
              <a:ahLst/>
              <a:cxnLst/>
              <a:rect l="l" t="t" r="r" b="b"/>
              <a:pathLst>
                <a:path w="1083450" h="357171">
                  <a:moveTo>
                    <a:pt x="203200" y="0"/>
                  </a:moveTo>
                  <a:lnTo>
                    <a:pt x="1083450" y="0"/>
                  </a:lnTo>
                  <a:lnTo>
                    <a:pt x="880250" y="357171"/>
                  </a:lnTo>
                  <a:lnTo>
                    <a:pt x="0" y="357171"/>
                  </a:lnTo>
                  <a:lnTo>
                    <a:pt x="203200" y="0"/>
                  </a:lnTo>
                  <a:close/>
                </a:path>
              </a:pathLst>
            </a:custGeom>
            <a:solidFill>
              <a:srgbClr val="C41621"/>
            </a:solidFill>
          </p:spPr>
        </p:sp>
        <p:sp>
          <p:nvSpPr>
            <p:cNvPr id="13" name="TextBox 13"/>
            <p:cNvSpPr txBox="1"/>
            <p:nvPr/>
          </p:nvSpPr>
          <p:spPr>
            <a:xfrm>
              <a:off x="101600" y="-57150"/>
              <a:ext cx="880250" cy="41432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4794359" y="282707"/>
            <a:ext cx="8897433" cy="745993"/>
          </a:xfrm>
          <a:prstGeom prst="rect">
            <a:avLst/>
          </a:prstGeom>
        </p:spPr>
        <p:txBody>
          <a:bodyPr wrap="square" lIns="0" tIns="0" rIns="0" bIns="0" rtlCol="0" anchor="t">
            <a:spAutoFit/>
          </a:bodyPr>
          <a:lstStyle/>
          <a:p>
            <a:pPr algn="ctr">
              <a:lnSpc>
                <a:spcPts val="6096"/>
              </a:lnSpc>
            </a:pPr>
            <a:r>
              <a:rPr lang="en-US" sz="4354" dirty="0">
                <a:solidFill>
                  <a:srgbClr val="000000"/>
                </a:solidFill>
                <a:latin typeface="Canva Sans Bold"/>
              </a:rPr>
              <a:t>What Predictions We Can Make!</a:t>
            </a:r>
          </a:p>
        </p:txBody>
      </p:sp>
      <p:sp>
        <p:nvSpPr>
          <p:cNvPr id="15" name="TextBox 15"/>
          <p:cNvSpPr txBox="1"/>
          <p:nvPr/>
        </p:nvSpPr>
        <p:spPr>
          <a:xfrm>
            <a:off x="94583" y="971550"/>
            <a:ext cx="18193417" cy="9241343"/>
          </a:xfrm>
          <a:prstGeom prst="rect">
            <a:avLst/>
          </a:prstGeom>
        </p:spPr>
        <p:txBody>
          <a:bodyPr lIns="0" tIns="0" rIns="0" bIns="0" rtlCol="0" anchor="t">
            <a:spAutoFit/>
          </a:bodyPr>
          <a:lstStyle/>
          <a:p>
            <a:pPr>
              <a:lnSpc>
                <a:spcPts val="4060"/>
              </a:lnSpc>
            </a:pPr>
            <a:endParaRPr/>
          </a:p>
          <a:p>
            <a:pPr marL="626112" lvl="1" indent="-313056">
              <a:lnSpc>
                <a:spcPts val="4060"/>
              </a:lnSpc>
              <a:buFont typeface="Arial"/>
              <a:buChar char="•"/>
            </a:pPr>
            <a:r>
              <a:rPr lang="en-US" sz="2900">
                <a:solidFill>
                  <a:srgbClr val="000000"/>
                </a:solidFill>
                <a:latin typeface="Canva Sans"/>
              </a:rPr>
              <a:t>Process mapping: Workflow diagrams: visual representations of how different processes within finimize work can help identify inefficiencies or areas for improvement.</a:t>
            </a:r>
          </a:p>
          <a:p>
            <a:pPr>
              <a:lnSpc>
                <a:spcPts val="4060"/>
              </a:lnSpc>
            </a:pPr>
            <a:r>
              <a:rPr lang="en-US" sz="2900">
                <a:solidFill>
                  <a:srgbClr val="000000"/>
                </a:solidFill>
                <a:latin typeface="Canva Sans"/>
              </a:rPr>
              <a:t> </a:t>
            </a:r>
          </a:p>
          <a:p>
            <a:pPr marL="626112" lvl="1" indent="-313056">
              <a:lnSpc>
                <a:spcPts val="4060"/>
              </a:lnSpc>
              <a:buFont typeface="Arial"/>
              <a:buChar char="•"/>
            </a:pPr>
            <a:r>
              <a:rPr lang="en-US" sz="2900">
                <a:solidFill>
                  <a:srgbClr val="000000"/>
                </a:solidFill>
                <a:latin typeface="Canva Sans"/>
              </a:rPr>
              <a:t>Process documentation: detailed documentation of key business processes, including step-by-step procedures and dependencies</a:t>
            </a:r>
          </a:p>
          <a:p>
            <a:pPr>
              <a:lnSpc>
                <a:spcPts val="4060"/>
              </a:lnSpc>
            </a:pPr>
            <a:r>
              <a:rPr lang="en-US" sz="2900">
                <a:solidFill>
                  <a:srgbClr val="000000"/>
                </a:solidFill>
                <a:latin typeface="Canva Sans"/>
              </a:rPr>
              <a:t> </a:t>
            </a:r>
          </a:p>
          <a:p>
            <a:pPr marL="626112" lvl="1" indent="-313056">
              <a:lnSpc>
                <a:spcPts val="4060"/>
              </a:lnSpc>
              <a:buFont typeface="Arial"/>
              <a:buChar char="•"/>
            </a:pPr>
            <a:r>
              <a:rPr lang="en-US" sz="2900">
                <a:solidFill>
                  <a:srgbClr val="000000"/>
                </a:solidFill>
                <a:latin typeface="Canva Sans"/>
              </a:rPr>
              <a:t>Feedback and improvement metrics: Employee feedback. Gathering insights from employees about their experiences within different business processes.</a:t>
            </a:r>
          </a:p>
          <a:p>
            <a:pPr>
              <a:lnSpc>
                <a:spcPts val="4060"/>
              </a:lnSpc>
            </a:pPr>
            <a:r>
              <a:rPr lang="en-US" sz="2900">
                <a:solidFill>
                  <a:srgbClr val="000000"/>
                </a:solidFill>
                <a:latin typeface="Canva Sans"/>
              </a:rPr>
              <a:t> </a:t>
            </a:r>
          </a:p>
          <a:p>
            <a:pPr marL="626112" lvl="1" indent="-313056">
              <a:lnSpc>
                <a:spcPts val="4060"/>
              </a:lnSpc>
              <a:buFont typeface="Arial"/>
              <a:buChar char="•"/>
            </a:pPr>
            <a:r>
              <a:rPr lang="en-US" sz="2900">
                <a:solidFill>
                  <a:srgbClr val="000000"/>
                </a:solidFill>
                <a:latin typeface="Canva Sans"/>
              </a:rPr>
              <a:t>Continuous improvement initiatives: tracking initiatives aimed at improving business processes over time.</a:t>
            </a:r>
          </a:p>
          <a:p>
            <a:pPr>
              <a:lnSpc>
                <a:spcPts val="4060"/>
              </a:lnSpc>
            </a:pPr>
            <a:r>
              <a:rPr lang="en-US" sz="2900">
                <a:solidFill>
                  <a:srgbClr val="000000"/>
                </a:solidFill>
                <a:latin typeface="Canva Sans"/>
              </a:rPr>
              <a:t> </a:t>
            </a:r>
          </a:p>
          <a:p>
            <a:pPr marL="626112" lvl="1" indent="-313056">
              <a:lnSpc>
                <a:spcPts val="4060"/>
              </a:lnSpc>
              <a:buFont typeface="Arial"/>
              <a:buChar char="•"/>
            </a:pPr>
            <a:r>
              <a:rPr lang="en-US" sz="2900">
                <a:solidFill>
                  <a:srgbClr val="000000"/>
                </a:solidFill>
                <a:latin typeface="Canva Sans"/>
              </a:rPr>
              <a:t>Compliance and risk management: Compliance reports: ensuring that business processes align with industry regulations and standards</a:t>
            </a:r>
          </a:p>
          <a:p>
            <a:pPr>
              <a:lnSpc>
                <a:spcPts val="4060"/>
              </a:lnSpc>
            </a:pPr>
            <a:endParaRPr lang="en-US" sz="2900">
              <a:solidFill>
                <a:srgbClr val="000000"/>
              </a:solidFill>
              <a:latin typeface="Canva Sans"/>
            </a:endParaRPr>
          </a:p>
          <a:p>
            <a:pPr marL="626112" lvl="1" indent="-313056">
              <a:lnSpc>
                <a:spcPts val="4060"/>
              </a:lnSpc>
              <a:buFont typeface="Arial"/>
              <a:buChar char="•"/>
            </a:pPr>
            <a:r>
              <a:rPr lang="en-US" sz="2900">
                <a:solidFill>
                  <a:srgbClr val="000000"/>
                </a:solidFill>
                <a:latin typeface="Canva Sans"/>
              </a:rPr>
              <a:t>Risk assessment data: Identifying and mitigating potential risks associated with business processes</a:t>
            </a:r>
          </a:p>
          <a:p>
            <a:pPr>
              <a:lnSpc>
                <a:spcPts val="4060"/>
              </a:lnSpc>
            </a:pPr>
            <a:endParaRPr lang="en-US" sz="2900">
              <a:solidFill>
                <a:srgbClr val="000000"/>
              </a:solidFill>
              <a:latin typeface="Canva Sans"/>
            </a:endParaRPr>
          </a:p>
        </p:txBody>
      </p:sp>
      <p:sp>
        <p:nvSpPr>
          <p:cNvPr id="16" name="Freeform 16"/>
          <p:cNvSpPr/>
          <p:nvPr/>
        </p:nvSpPr>
        <p:spPr>
          <a:xfrm>
            <a:off x="3711699" y="531681"/>
            <a:ext cx="994038" cy="994038"/>
          </a:xfrm>
          <a:custGeom>
            <a:avLst/>
            <a:gdLst/>
            <a:ahLst/>
            <a:cxnLst/>
            <a:rect l="l" t="t" r="r" b="b"/>
            <a:pathLst>
              <a:path w="994038" h="994038">
                <a:moveTo>
                  <a:pt x="0" y="0"/>
                </a:moveTo>
                <a:lnTo>
                  <a:pt x="994037" y="0"/>
                </a:lnTo>
                <a:lnTo>
                  <a:pt x="994037" y="994038"/>
                </a:lnTo>
                <a:lnTo>
                  <a:pt x="0" y="994038"/>
                </a:lnTo>
                <a:lnTo>
                  <a:pt x="0" y="0"/>
                </a:lnTo>
                <a:close/>
              </a:path>
            </a:pathLst>
          </a:custGeom>
          <a:blipFill>
            <a:blip r:embed="rId2"/>
            <a:stretch>
              <a:fillRect/>
            </a:stretch>
          </a:blipFill>
        </p:spPr>
      </p:sp>
    </p:spTree>
  </p:cSld>
  <p:clrMapOvr>
    <a:masterClrMapping/>
  </p:clrMapOvr>
  <p:transition spd="med">
    <p:cover dir="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10243"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10796917" y="1986347"/>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7184283">
            <a:off x="9096197" y="782527"/>
            <a:ext cx="9953433" cy="1249084"/>
            <a:chOff x="0" y="0"/>
            <a:chExt cx="2833881" cy="355632"/>
          </a:xfrm>
        </p:grpSpPr>
        <p:sp>
          <p:nvSpPr>
            <p:cNvPr id="9" name="Freeform 9"/>
            <p:cNvSpPr/>
            <p:nvPr/>
          </p:nvSpPr>
          <p:spPr>
            <a:xfrm>
              <a:off x="0" y="0"/>
              <a:ext cx="2833881" cy="355632"/>
            </a:xfrm>
            <a:custGeom>
              <a:avLst/>
              <a:gdLst/>
              <a:ahLst/>
              <a:cxnLst/>
              <a:rect l="l" t="t" r="r" b="b"/>
              <a:pathLst>
                <a:path w="2833881" h="355632">
                  <a:moveTo>
                    <a:pt x="203200" y="0"/>
                  </a:moveTo>
                  <a:lnTo>
                    <a:pt x="2833881" y="0"/>
                  </a:lnTo>
                  <a:lnTo>
                    <a:pt x="2630681" y="355632"/>
                  </a:lnTo>
                  <a:lnTo>
                    <a:pt x="0" y="355632"/>
                  </a:lnTo>
                  <a:lnTo>
                    <a:pt x="203200" y="0"/>
                  </a:lnTo>
                  <a:close/>
                </a:path>
              </a:pathLst>
            </a:custGeom>
            <a:solidFill>
              <a:srgbClr val="C41621"/>
            </a:solidFill>
          </p:spPr>
        </p:sp>
        <p:sp>
          <p:nvSpPr>
            <p:cNvPr id="10" name="TextBox 10"/>
            <p:cNvSpPr txBox="1"/>
            <p:nvPr/>
          </p:nvSpPr>
          <p:spPr>
            <a:xfrm>
              <a:off x="101600" y="-57150"/>
              <a:ext cx="2630681" cy="412782"/>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rot="-7218450">
            <a:off x="10161504" y="5006400"/>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2"/>
            <a:stretch>
              <a:fillRect/>
            </a:stretch>
          </a:blipFill>
        </p:spPr>
      </p:sp>
      <p:grpSp>
        <p:nvGrpSpPr>
          <p:cNvPr id="12" name="Group 12"/>
          <p:cNvGrpSpPr/>
          <p:nvPr/>
        </p:nvGrpSpPr>
        <p:grpSpPr>
          <a:xfrm rot="3583698">
            <a:off x="7360310" y="7192940"/>
            <a:ext cx="12321043" cy="1291012"/>
            <a:chOff x="0" y="0"/>
            <a:chExt cx="3413162" cy="357635"/>
          </a:xfrm>
        </p:grpSpPr>
        <p:sp>
          <p:nvSpPr>
            <p:cNvPr id="13" name="Freeform 13"/>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14" name="TextBox 14"/>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028700" y="904875"/>
            <a:ext cx="4055008" cy="800051"/>
          </a:xfrm>
          <a:prstGeom prst="rect">
            <a:avLst/>
          </a:prstGeom>
        </p:spPr>
        <p:txBody>
          <a:bodyPr lIns="0" tIns="0" rIns="0" bIns="0" rtlCol="0" anchor="t">
            <a:spAutoFit/>
          </a:bodyPr>
          <a:lstStyle/>
          <a:p>
            <a:pPr>
              <a:lnSpc>
                <a:spcPts val="6299"/>
              </a:lnSpc>
              <a:spcBef>
                <a:spcPct val="0"/>
              </a:spcBef>
            </a:pPr>
            <a:r>
              <a:rPr lang="en-US" sz="4499" dirty="0" err="1">
                <a:solidFill>
                  <a:srgbClr val="000000"/>
                </a:solidFill>
                <a:latin typeface="Poppins Bold"/>
              </a:rPr>
              <a:t>Refrences</a:t>
            </a:r>
            <a:endParaRPr lang="en-US" sz="4499" dirty="0">
              <a:solidFill>
                <a:srgbClr val="000000"/>
              </a:solidFill>
              <a:latin typeface="Poppins Bold"/>
            </a:endParaRPr>
          </a:p>
        </p:txBody>
      </p:sp>
      <p:sp>
        <p:nvSpPr>
          <p:cNvPr id="16" name="Freeform 16"/>
          <p:cNvSpPr/>
          <p:nvPr/>
        </p:nvSpPr>
        <p:spPr>
          <a:xfrm>
            <a:off x="10571832" y="617364"/>
            <a:ext cx="1498897" cy="1498897"/>
          </a:xfrm>
          <a:custGeom>
            <a:avLst/>
            <a:gdLst/>
            <a:ahLst/>
            <a:cxnLst/>
            <a:rect l="l" t="t" r="r" b="b"/>
            <a:pathLst>
              <a:path w="1498897" h="1498897">
                <a:moveTo>
                  <a:pt x="0" y="0"/>
                </a:moveTo>
                <a:lnTo>
                  <a:pt x="1498897" y="0"/>
                </a:lnTo>
                <a:lnTo>
                  <a:pt x="1498897" y="1498897"/>
                </a:lnTo>
                <a:lnTo>
                  <a:pt x="0" y="1498897"/>
                </a:lnTo>
                <a:lnTo>
                  <a:pt x="0" y="0"/>
                </a:lnTo>
                <a:close/>
              </a:path>
            </a:pathLst>
          </a:custGeom>
          <a:blipFill>
            <a:blip r:embed="rId3"/>
            <a:stretch>
              <a:fillRect/>
            </a:stretch>
          </a:blipFill>
        </p:spPr>
      </p:sp>
    </p:spTree>
  </p:cSld>
  <p:clrMapOvr>
    <a:masterClrMapping/>
  </p:clrMapOvr>
  <p:transition spd="med">
    <p:cover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52151" y="0"/>
            <a:ext cx="14523987" cy="10287000"/>
            <a:chOff x="0" y="0"/>
            <a:chExt cx="986197" cy="698500"/>
          </a:xfrm>
        </p:grpSpPr>
        <p:sp>
          <p:nvSpPr>
            <p:cNvPr id="3" name="Freeform 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4" name="TextBox 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1680">
            <a:off x="8938825" y="1986347"/>
            <a:ext cx="1048727" cy="845653"/>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10631210" y="-12749"/>
            <a:ext cx="7994150" cy="10284779"/>
            <a:chOff x="0" y="0"/>
            <a:chExt cx="28660509" cy="36872837"/>
          </a:xfrm>
        </p:grpSpPr>
        <p:sp>
          <p:nvSpPr>
            <p:cNvPr id="9" name="Freeform 9"/>
            <p:cNvSpPr/>
            <p:nvPr/>
          </p:nvSpPr>
          <p:spPr>
            <a:xfrm>
              <a:off x="0" y="0"/>
              <a:ext cx="28660471" cy="36872800"/>
            </a:xfrm>
            <a:custGeom>
              <a:avLst/>
              <a:gdLst/>
              <a:ahLst/>
              <a:cxnLst/>
              <a:rect l="l" t="t" r="r" b="b"/>
              <a:pathLst>
                <a:path w="28660471" h="36872800">
                  <a:moveTo>
                    <a:pt x="10548366" y="0"/>
                  </a:moveTo>
                  <a:lnTo>
                    <a:pt x="0" y="18426303"/>
                  </a:lnTo>
                  <a:lnTo>
                    <a:pt x="10765790" y="36872800"/>
                  </a:lnTo>
                  <a:lnTo>
                    <a:pt x="28660471" y="36872800"/>
                  </a:lnTo>
                  <a:lnTo>
                    <a:pt x="28660471" y="0"/>
                  </a:lnTo>
                  <a:close/>
                </a:path>
              </a:pathLst>
            </a:custGeom>
            <a:blipFill>
              <a:blip r:embed="rId2"/>
              <a:stretch>
                <a:fillRect l="-62820" r="-30160"/>
              </a:stretch>
            </a:blipFill>
          </p:spPr>
        </p:sp>
      </p:grpSp>
      <p:grpSp>
        <p:nvGrpSpPr>
          <p:cNvPr id="10" name="Group 10"/>
          <p:cNvGrpSpPr/>
          <p:nvPr/>
        </p:nvGrpSpPr>
        <p:grpSpPr>
          <a:xfrm rot="7184283">
            <a:off x="7238105" y="782527"/>
            <a:ext cx="9953433" cy="1249084"/>
            <a:chOff x="0" y="0"/>
            <a:chExt cx="2833881" cy="355632"/>
          </a:xfrm>
        </p:grpSpPr>
        <p:sp>
          <p:nvSpPr>
            <p:cNvPr id="11" name="Freeform 11"/>
            <p:cNvSpPr/>
            <p:nvPr/>
          </p:nvSpPr>
          <p:spPr>
            <a:xfrm>
              <a:off x="0" y="0"/>
              <a:ext cx="2833881" cy="355632"/>
            </a:xfrm>
            <a:custGeom>
              <a:avLst/>
              <a:gdLst/>
              <a:ahLst/>
              <a:cxnLst/>
              <a:rect l="l" t="t" r="r" b="b"/>
              <a:pathLst>
                <a:path w="2833881" h="355632">
                  <a:moveTo>
                    <a:pt x="203200" y="0"/>
                  </a:moveTo>
                  <a:lnTo>
                    <a:pt x="2833881" y="0"/>
                  </a:lnTo>
                  <a:lnTo>
                    <a:pt x="2630681" y="355632"/>
                  </a:lnTo>
                  <a:lnTo>
                    <a:pt x="0" y="355632"/>
                  </a:lnTo>
                  <a:lnTo>
                    <a:pt x="203200" y="0"/>
                  </a:lnTo>
                  <a:close/>
                </a:path>
              </a:pathLst>
            </a:custGeom>
            <a:solidFill>
              <a:srgbClr val="C41621"/>
            </a:solidFill>
          </p:spPr>
        </p:sp>
        <p:sp>
          <p:nvSpPr>
            <p:cNvPr id="12" name="TextBox 12"/>
            <p:cNvSpPr txBox="1"/>
            <p:nvPr/>
          </p:nvSpPr>
          <p:spPr>
            <a:xfrm>
              <a:off x="101600" y="-57150"/>
              <a:ext cx="2630681" cy="41278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18450">
            <a:off x="8303412" y="5006400"/>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rot="3583698">
            <a:off x="5481192" y="7192940"/>
            <a:ext cx="12321043" cy="1291012"/>
            <a:chOff x="0" y="0"/>
            <a:chExt cx="3413162" cy="357635"/>
          </a:xfrm>
        </p:grpSpPr>
        <p:sp>
          <p:nvSpPr>
            <p:cNvPr id="15" name="Freeform 15"/>
            <p:cNvSpPr/>
            <p:nvPr/>
          </p:nvSpPr>
          <p:spPr>
            <a:xfrm>
              <a:off x="0" y="0"/>
              <a:ext cx="3413162" cy="357635"/>
            </a:xfrm>
            <a:custGeom>
              <a:avLst/>
              <a:gdLst/>
              <a:ahLst/>
              <a:cxnLst/>
              <a:rect l="l" t="t" r="r" b="b"/>
              <a:pathLst>
                <a:path w="3413162" h="357635">
                  <a:moveTo>
                    <a:pt x="3209962" y="0"/>
                  </a:moveTo>
                  <a:lnTo>
                    <a:pt x="0" y="0"/>
                  </a:lnTo>
                  <a:lnTo>
                    <a:pt x="203200" y="357635"/>
                  </a:lnTo>
                  <a:lnTo>
                    <a:pt x="3413162" y="357635"/>
                  </a:lnTo>
                  <a:lnTo>
                    <a:pt x="3209962" y="0"/>
                  </a:lnTo>
                  <a:close/>
                </a:path>
              </a:pathLst>
            </a:custGeom>
            <a:solidFill>
              <a:srgbClr val="C41621"/>
            </a:solidFill>
          </p:spPr>
        </p:sp>
        <p:sp>
          <p:nvSpPr>
            <p:cNvPr id="16" name="TextBox 16"/>
            <p:cNvSpPr txBox="1"/>
            <p:nvPr/>
          </p:nvSpPr>
          <p:spPr>
            <a:xfrm>
              <a:off x="101600" y="-57150"/>
              <a:ext cx="3209962" cy="414785"/>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8433693" y="7170394"/>
            <a:ext cx="801100" cy="700963"/>
            <a:chOff x="0" y="0"/>
            <a:chExt cx="812800" cy="711200"/>
          </a:xfrm>
        </p:grpSpPr>
        <p:sp>
          <p:nvSpPr>
            <p:cNvPr id="18" name="Freeform 18"/>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19" name="TextBox 19"/>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rot="-10800000">
            <a:off x="9664937" y="760097"/>
            <a:ext cx="739397" cy="646972"/>
            <a:chOff x="0" y="0"/>
            <a:chExt cx="812800" cy="711200"/>
          </a:xfrm>
        </p:grpSpPr>
        <p:sp>
          <p:nvSpPr>
            <p:cNvPr id="21" name="Freeform 21"/>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292929"/>
            </a:solidFill>
          </p:spPr>
        </p:sp>
        <p:sp>
          <p:nvSpPr>
            <p:cNvPr id="22" name="TextBox 22"/>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rot="-10800000">
            <a:off x="9237739" y="8069938"/>
            <a:ext cx="854395" cy="747596"/>
            <a:chOff x="0" y="0"/>
            <a:chExt cx="812800" cy="711200"/>
          </a:xfrm>
        </p:grpSpPr>
        <p:sp>
          <p:nvSpPr>
            <p:cNvPr id="24" name="Freeform 24"/>
            <p:cNvSpPr/>
            <p:nvPr/>
          </p:nvSpPr>
          <p:spPr>
            <a:xfrm>
              <a:off x="0" y="0"/>
              <a:ext cx="812800" cy="711200"/>
            </a:xfrm>
            <a:custGeom>
              <a:avLst/>
              <a:gdLst/>
              <a:ahLst/>
              <a:cxnLst/>
              <a:rect l="l" t="t" r="r" b="b"/>
              <a:pathLst>
                <a:path w="812800" h="711200">
                  <a:moveTo>
                    <a:pt x="406400" y="711200"/>
                  </a:moveTo>
                  <a:lnTo>
                    <a:pt x="812800" y="0"/>
                  </a:lnTo>
                  <a:lnTo>
                    <a:pt x="0" y="0"/>
                  </a:lnTo>
                  <a:lnTo>
                    <a:pt x="406400" y="711200"/>
                  </a:lnTo>
                  <a:close/>
                </a:path>
              </a:pathLst>
            </a:custGeom>
            <a:solidFill>
              <a:srgbClr val="C41621"/>
            </a:solidFill>
          </p:spPr>
        </p:sp>
        <p:sp>
          <p:nvSpPr>
            <p:cNvPr id="25" name="TextBox 25"/>
            <p:cNvSpPr txBox="1"/>
            <p:nvPr/>
          </p:nvSpPr>
          <p:spPr>
            <a:xfrm>
              <a:off x="127000" y="-6350"/>
              <a:ext cx="558800" cy="38735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028700" y="4071977"/>
            <a:ext cx="7070563" cy="1538659"/>
          </a:xfrm>
          <a:prstGeom prst="rect">
            <a:avLst/>
          </a:prstGeom>
        </p:spPr>
        <p:txBody>
          <a:bodyPr lIns="0" tIns="0" rIns="0" bIns="0" rtlCol="0" anchor="t">
            <a:spAutoFit/>
          </a:bodyPr>
          <a:lstStyle/>
          <a:p>
            <a:pPr>
              <a:lnSpc>
                <a:spcPts val="11245"/>
              </a:lnSpc>
            </a:pPr>
            <a:r>
              <a:rPr lang="en-US" sz="9864" dirty="0">
                <a:solidFill>
                  <a:srgbClr val="000000"/>
                </a:solidFill>
                <a:latin typeface="Poppins Bold"/>
              </a:rPr>
              <a:t>Thank You</a:t>
            </a:r>
          </a:p>
        </p:txBody>
      </p:sp>
      <p:sp>
        <p:nvSpPr>
          <p:cNvPr id="27" name="Freeform 27"/>
          <p:cNvSpPr/>
          <p:nvPr/>
        </p:nvSpPr>
        <p:spPr>
          <a:xfrm>
            <a:off x="1028700" y="760097"/>
            <a:ext cx="1498897" cy="1498897"/>
          </a:xfrm>
          <a:custGeom>
            <a:avLst/>
            <a:gdLst/>
            <a:ahLst/>
            <a:cxnLst/>
            <a:rect l="l" t="t" r="r" b="b"/>
            <a:pathLst>
              <a:path w="1498897" h="1498897">
                <a:moveTo>
                  <a:pt x="0" y="0"/>
                </a:moveTo>
                <a:lnTo>
                  <a:pt x="1498897" y="0"/>
                </a:lnTo>
                <a:lnTo>
                  <a:pt x="1498897" y="1498897"/>
                </a:lnTo>
                <a:lnTo>
                  <a:pt x="0" y="1498897"/>
                </a:lnTo>
                <a:lnTo>
                  <a:pt x="0" y="0"/>
                </a:lnTo>
                <a:close/>
              </a:path>
            </a:pathLst>
          </a:custGeom>
          <a:blipFill>
            <a:blip r:embed="rId4"/>
            <a:stretch>
              <a:fillRect/>
            </a:stretch>
          </a:blipFill>
        </p:spPr>
      </p:sp>
    </p:spTree>
  </p:cSld>
  <p:clrMapOvr>
    <a:masterClrMapping/>
  </p:clrMapOvr>
  <p:transition spd="med">
    <p:cover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94389" y="0"/>
            <a:ext cx="14970063" cy="10287000"/>
            <a:chOff x="0" y="0"/>
            <a:chExt cx="1016486" cy="698500"/>
          </a:xfrm>
        </p:grpSpPr>
        <p:sp>
          <p:nvSpPr>
            <p:cNvPr id="3" name="Freeform 3"/>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4" name="TextBox 4"/>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3598394">
            <a:off x="6908227" y="2295460"/>
            <a:ext cx="992533" cy="800340"/>
            <a:chOff x="0" y="0"/>
            <a:chExt cx="881987" cy="711200"/>
          </a:xfrm>
        </p:grpSpPr>
        <p:sp>
          <p:nvSpPr>
            <p:cNvPr id="6" name="Freeform 6"/>
            <p:cNvSpPr/>
            <p:nvPr/>
          </p:nvSpPr>
          <p:spPr>
            <a:xfrm>
              <a:off x="0" y="0"/>
              <a:ext cx="881987" cy="711200"/>
            </a:xfrm>
            <a:custGeom>
              <a:avLst/>
              <a:gdLst/>
              <a:ahLst/>
              <a:cxnLst/>
              <a:rect l="l" t="t" r="r" b="b"/>
              <a:pathLst>
                <a:path w="881987" h="711200">
                  <a:moveTo>
                    <a:pt x="440993" y="0"/>
                  </a:moveTo>
                  <a:lnTo>
                    <a:pt x="881987" y="711200"/>
                  </a:lnTo>
                  <a:lnTo>
                    <a:pt x="0" y="711200"/>
                  </a:lnTo>
                  <a:lnTo>
                    <a:pt x="440993" y="0"/>
                  </a:lnTo>
                  <a:close/>
                </a:path>
              </a:pathLst>
            </a:custGeom>
            <a:solidFill>
              <a:srgbClr val="801219"/>
            </a:solidFill>
          </p:spPr>
        </p:sp>
        <p:sp>
          <p:nvSpPr>
            <p:cNvPr id="7" name="TextBox 7"/>
            <p:cNvSpPr txBox="1"/>
            <p:nvPr/>
          </p:nvSpPr>
          <p:spPr>
            <a:xfrm>
              <a:off x="137810" y="273050"/>
              <a:ext cx="606366" cy="387350"/>
            </a:xfrm>
            <a:prstGeom prst="rect">
              <a:avLst/>
            </a:prstGeom>
          </p:spPr>
          <p:txBody>
            <a:bodyPr lIns="50800" tIns="50800" rIns="50800" bIns="50800" rtlCol="0" anchor="ctr"/>
            <a:lstStyle/>
            <a:p>
              <a:pPr algn="ctr">
                <a:lnSpc>
                  <a:spcPts val="2659"/>
                </a:lnSpc>
              </a:pPr>
              <a:endParaRPr/>
            </a:p>
          </p:txBody>
        </p:sp>
      </p:grpSp>
      <p:grpSp>
        <p:nvGrpSpPr>
          <p:cNvPr id="8" name="Group 8"/>
          <p:cNvGrpSpPr>
            <a:grpSpLocks noChangeAspect="1"/>
          </p:cNvGrpSpPr>
          <p:nvPr/>
        </p:nvGrpSpPr>
        <p:grpSpPr>
          <a:xfrm>
            <a:off x="-276866" y="0"/>
            <a:ext cx="7273380" cy="10283836"/>
            <a:chOff x="0" y="0"/>
            <a:chExt cx="18342102" cy="25933908"/>
          </a:xfrm>
        </p:grpSpPr>
        <p:sp>
          <p:nvSpPr>
            <p:cNvPr id="9" name="Freeform 9"/>
            <p:cNvSpPr/>
            <p:nvPr/>
          </p:nvSpPr>
          <p:spPr>
            <a:xfrm>
              <a:off x="0" y="0"/>
              <a:ext cx="18342102" cy="25933908"/>
            </a:xfrm>
            <a:custGeom>
              <a:avLst/>
              <a:gdLst/>
              <a:ahLst/>
              <a:cxnLst/>
              <a:rect l="l" t="t" r="r" b="b"/>
              <a:pathLst>
                <a:path w="18342102" h="25933908">
                  <a:moveTo>
                    <a:pt x="0" y="0"/>
                  </a:moveTo>
                  <a:lnTo>
                    <a:pt x="0" y="25933908"/>
                  </a:lnTo>
                  <a:lnTo>
                    <a:pt x="10671556" y="25933908"/>
                  </a:lnTo>
                  <a:lnTo>
                    <a:pt x="18342102" y="12812142"/>
                  </a:lnTo>
                  <a:lnTo>
                    <a:pt x="11049381" y="0"/>
                  </a:lnTo>
                  <a:close/>
                </a:path>
              </a:pathLst>
            </a:custGeom>
            <a:blipFill>
              <a:blip r:embed="rId2"/>
              <a:stretch>
                <a:fillRect l="-20835" t="-15813" b="-15164"/>
              </a:stretch>
            </a:blipFill>
          </p:spPr>
        </p:sp>
      </p:grpSp>
      <p:grpSp>
        <p:nvGrpSpPr>
          <p:cNvPr id="10" name="Group 10"/>
          <p:cNvGrpSpPr/>
          <p:nvPr/>
        </p:nvGrpSpPr>
        <p:grpSpPr>
          <a:xfrm rot="3580221">
            <a:off x="658494" y="1264044"/>
            <a:ext cx="8414201" cy="916129"/>
            <a:chOff x="0" y="0"/>
            <a:chExt cx="3309637" cy="360350"/>
          </a:xfrm>
        </p:grpSpPr>
        <p:sp>
          <p:nvSpPr>
            <p:cNvPr id="11" name="Freeform 11"/>
            <p:cNvSpPr/>
            <p:nvPr/>
          </p:nvSpPr>
          <p:spPr>
            <a:xfrm>
              <a:off x="0" y="0"/>
              <a:ext cx="3309638" cy="360350"/>
            </a:xfrm>
            <a:custGeom>
              <a:avLst/>
              <a:gdLst/>
              <a:ahLst/>
              <a:cxnLst/>
              <a:rect l="l" t="t" r="r" b="b"/>
              <a:pathLst>
                <a:path w="3309638" h="360350">
                  <a:moveTo>
                    <a:pt x="3106437" y="0"/>
                  </a:moveTo>
                  <a:lnTo>
                    <a:pt x="0" y="0"/>
                  </a:lnTo>
                  <a:lnTo>
                    <a:pt x="203200" y="360350"/>
                  </a:lnTo>
                  <a:lnTo>
                    <a:pt x="3309638" y="360350"/>
                  </a:lnTo>
                  <a:lnTo>
                    <a:pt x="3106437" y="0"/>
                  </a:lnTo>
                  <a:close/>
                </a:path>
              </a:pathLst>
            </a:custGeom>
            <a:solidFill>
              <a:srgbClr val="C41621"/>
            </a:solidFill>
          </p:spPr>
        </p:sp>
        <p:sp>
          <p:nvSpPr>
            <p:cNvPr id="12" name="TextBox 12"/>
            <p:cNvSpPr txBox="1"/>
            <p:nvPr/>
          </p:nvSpPr>
          <p:spPr>
            <a:xfrm>
              <a:off x="101600" y="-57150"/>
              <a:ext cx="3106437" cy="417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rot="7231563">
            <a:off x="3366919" y="5263116"/>
            <a:ext cx="5189053" cy="246480"/>
          </a:xfrm>
          <a:custGeom>
            <a:avLst/>
            <a:gdLst/>
            <a:ahLst/>
            <a:cxnLst/>
            <a:rect l="l" t="t" r="r" b="b"/>
            <a:pathLst>
              <a:path w="5189053" h="246480">
                <a:moveTo>
                  <a:pt x="0" y="0"/>
                </a:moveTo>
                <a:lnTo>
                  <a:pt x="5189053" y="0"/>
                </a:lnTo>
                <a:lnTo>
                  <a:pt x="5189053" y="246480"/>
                </a:lnTo>
                <a:lnTo>
                  <a:pt x="0" y="246480"/>
                </a:lnTo>
                <a:lnTo>
                  <a:pt x="0" y="0"/>
                </a:lnTo>
                <a:close/>
              </a:path>
            </a:pathLst>
          </a:custGeom>
          <a:blipFill>
            <a:blip r:embed="rId3"/>
            <a:stretch>
              <a:fillRect/>
            </a:stretch>
          </a:blipFill>
        </p:spPr>
      </p:sp>
      <p:grpSp>
        <p:nvGrpSpPr>
          <p:cNvPr id="14" name="Group 14"/>
          <p:cNvGrpSpPr/>
          <p:nvPr/>
        </p:nvGrpSpPr>
        <p:grpSpPr>
          <a:xfrm rot="7214857">
            <a:off x="789338" y="6475243"/>
            <a:ext cx="9833871" cy="1021543"/>
            <a:chOff x="0" y="0"/>
            <a:chExt cx="3438305" cy="357171"/>
          </a:xfrm>
        </p:grpSpPr>
        <p:sp>
          <p:nvSpPr>
            <p:cNvPr id="15" name="Freeform 15"/>
            <p:cNvSpPr/>
            <p:nvPr/>
          </p:nvSpPr>
          <p:spPr>
            <a:xfrm>
              <a:off x="0" y="0"/>
              <a:ext cx="3438305" cy="357171"/>
            </a:xfrm>
            <a:custGeom>
              <a:avLst/>
              <a:gdLst/>
              <a:ahLst/>
              <a:cxnLst/>
              <a:rect l="l" t="t" r="r" b="b"/>
              <a:pathLst>
                <a:path w="3438305" h="357171">
                  <a:moveTo>
                    <a:pt x="203200" y="0"/>
                  </a:moveTo>
                  <a:lnTo>
                    <a:pt x="3438305" y="0"/>
                  </a:lnTo>
                  <a:lnTo>
                    <a:pt x="3235105" y="357171"/>
                  </a:lnTo>
                  <a:lnTo>
                    <a:pt x="0" y="357171"/>
                  </a:lnTo>
                  <a:lnTo>
                    <a:pt x="203200" y="0"/>
                  </a:lnTo>
                  <a:close/>
                </a:path>
              </a:pathLst>
            </a:custGeom>
            <a:solidFill>
              <a:srgbClr val="C41621"/>
            </a:solidFill>
          </p:spPr>
        </p:sp>
        <p:sp>
          <p:nvSpPr>
            <p:cNvPr id="16" name="TextBox 16"/>
            <p:cNvSpPr txBox="1"/>
            <p:nvPr/>
          </p:nvSpPr>
          <p:spPr>
            <a:xfrm>
              <a:off x="101600" y="-57150"/>
              <a:ext cx="3235105" cy="414321"/>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9144000" y="1712584"/>
            <a:ext cx="8617790" cy="3677745"/>
          </a:xfrm>
          <a:prstGeom prst="rect">
            <a:avLst/>
          </a:prstGeom>
        </p:spPr>
        <p:txBody>
          <a:bodyPr lIns="0" tIns="0" rIns="0" bIns="0" rtlCol="0" anchor="t">
            <a:spAutoFit/>
          </a:bodyPr>
          <a:lstStyle/>
          <a:p>
            <a:pPr marL="416593" lvl="1" indent="-208297" algn="just">
              <a:lnSpc>
                <a:spcPts val="2296"/>
              </a:lnSpc>
              <a:buFont typeface="Arial"/>
              <a:buChar char="•"/>
            </a:pPr>
            <a:r>
              <a:rPr lang="en-US" sz="1929" dirty="0">
                <a:solidFill>
                  <a:srgbClr val="000000"/>
                </a:solidFill>
                <a:latin typeface="Poppins"/>
              </a:rPr>
              <a:t>Imagine a hub that connects you to the latest financial news, analysis, and educational content. No more baffling jargon or head-scratching moments thanks to an array of resources that break down complex money matters for everyone. Plus, hop on board the daily newsletter train, delivering short, sweet financial news snippets and market updates.</a:t>
            </a:r>
          </a:p>
          <a:p>
            <a:pPr marL="416593" lvl="1" indent="-208297" algn="just">
              <a:lnSpc>
                <a:spcPts val="2296"/>
              </a:lnSpc>
              <a:buFont typeface="Arial"/>
              <a:buChar char="•"/>
            </a:pPr>
            <a:r>
              <a:rPr lang="en-US" sz="1929" dirty="0">
                <a:solidFill>
                  <a:srgbClr val="000000"/>
                </a:solidFill>
                <a:latin typeface="Poppins"/>
              </a:rPr>
              <a:t>Get ready to join forces with over 70,000 retail investors from across the world—it's the </a:t>
            </a:r>
            <a:r>
              <a:rPr lang="en-US" sz="1929" dirty="0" err="1">
                <a:solidFill>
                  <a:srgbClr val="000000"/>
                </a:solidFill>
                <a:latin typeface="Poppins"/>
              </a:rPr>
              <a:t>Finimize</a:t>
            </a:r>
            <a:r>
              <a:rPr lang="en-US" sz="1929" dirty="0">
                <a:solidFill>
                  <a:srgbClr val="000000"/>
                </a:solidFill>
                <a:latin typeface="Poppins"/>
              </a:rPr>
              <a:t> community! These money-savvy folks gather each year for member-organized events, making </a:t>
            </a:r>
            <a:r>
              <a:rPr lang="en-US" sz="1929" dirty="0" err="1">
                <a:solidFill>
                  <a:srgbClr val="000000"/>
                </a:solidFill>
                <a:latin typeface="Poppins"/>
              </a:rPr>
              <a:t>Finimize</a:t>
            </a:r>
            <a:r>
              <a:rPr lang="en-US" sz="1929" dirty="0">
                <a:solidFill>
                  <a:srgbClr val="000000"/>
                </a:solidFill>
                <a:latin typeface="Poppins"/>
              </a:rPr>
              <a:t> one of the largest retail investor communities globally. And, the </a:t>
            </a:r>
            <a:r>
              <a:rPr lang="en-US" sz="1929" dirty="0" err="1">
                <a:solidFill>
                  <a:srgbClr val="000000"/>
                </a:solidFill>
                <a:latin typeface="Poppins"/>
              </a:rPr>
              <a:t>Finimize</a:t>
            </a:r>
            <a:r>
              <a:rPr lang="en-US" sz="1929" dirty="0">
                <a:solidFill>
                  <a:srgbClr val="000000"/>
                </a:solidFill>
                <a:latin typeface="Poppins"/>
              </a:rPr>
              <a:t> team doesn't stop there! They've partnered with over 300 </a:t>
            </a:r>
            <a:r>
              <a:rPr lang="en-US" sz="1929" dirty="0" err="1">
                <a:solidFill>
                  <a:srgbClr val="000000"/>
                </a:solidFill>
                <a:latin typeface="Poppins"/>
              </a:rPr>
              <a:t>fintechs</a:t>
            </a:r>
            <a:r>
              <a:rPr lang="en-US" sz="1929" dirty="0">
                <a:solidFill>
                  <a:srgbClr val="000000"/>
                </a:solidFill>
                <a:latin typeface="Poppins"/>
              </a:rPr>
              <a:t> and financial institutions to keep modern retail investors in the know.</a:t>
            </a:r>
          </a:p>
        </p:txBody>
      </p:sp>
      <p:sp>
        <p:nvSpPr>
          <p:cNvPr id="18" name="TextBox 18"/>
          <p:cNvSpPr txBox="1"/>
          <p:nvPr/>
        </p:nvSpPr>
        <p:spPr>
          <a:xfrm>
            <a:off x="12048882" y="402590"/>
            <a:ext cx="5210418" cy="626110"/>
          </a:xfrm>
          <a:prstGeom prst="rect">
            <a:avLst/>
          </a:prstGeom>
        </p:spPr>
        <p:txBody>
          <a:bodyPr lIns="0" tIns="0" rIns="0" bIns="0" rtlCol="0" anchor="t">
            <a:spAutoFit/>
          </a:bodyPr>
          <a:lstStyle/>
          <a:p>
            <a:pPr algn="r">
              <a:lnSpc>
                <a:spcPts val="4519"/>
              </a:lnSpc>
            </a:pPr>
            <a:r>
              <a:rPr lang="en-US" sz="3999" spc="-119" dirty="0">
                <a:solidFill>
                  <a:srgbClr val="000000"/>
                </a:solidFill>
                <a:latin typeface="Poppins Bold"/>
              </a:rPr>
              <a:t>About </a:t>
            </a:r>
            <a:r>
              <a:rPr lang="en-US" sz="3999" spc="-119" dirty="0" err="1">
                <a:solidFill>
                  <a:srgbClr val="000000"/>
                </a:solidFill>
                <a:latin typeface="Poppins Bold"/>
              </a:rPr>
              <a:t>Finimize</a:t>
            </a:r>
            <a:endParaRPr lang="en-US" sz="3999" spc="-119" dirty="0">
              <a:solidFill>
                <a:srgbClr val="000000"/>
              </a:solidFill>
              <a:latin typeface="Poppins Bold"/>
            </a:endParaRPr>
          </a:p>
        </p:txBody>
      </p:sp>
      <p:grpSp>
        <p:nvGrpSpPr>
          <p:cNvPr id="19" name="Group 19"/>
          <p:cNvGrpSpPr/>
          <p:nvPr/>
        </p:nvGrpSpPr>
        <p:grpSpPr>
          <a:xfrm>
            <a:off x="14105029" y="6638634"/>
            <a:ext cx="3154271" cy="2710701"/>
            <a:chOff x="0" y="0"/>
            <a:chExt cx="812800" cy="698500"/>
          </a:xfrm>
        </p:grpSpPr>
        <p:sp>
          <p:nvSpPr>
            <p:cNvPr id="20" name="Freeform 20"/>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04775" cap="sq">
              <a:solidFill>
                <a:srgbClr val="CF0A0A"/>
              </a:solidFill>
              <a:prstDash val="solid"/>
              <a:miter/>
            </a:ln>
          </p:spPr>
        </p:sp>
        <p:sp>
          <p:nvSpPr>
            <p:cNvPr id="21" name="TextBox 21"/>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grpSp>
        <p:nvGrpSpPr>
          <p:cNvPr id="22" name="Group 22"/>
          <p:cNvGrpSpPr>
            <a:grpSpLocks noChangeAspect="1"/>
          </p:cNvGrpSpPr>
          <p:nvPr/>
        </p:nvGrpSpPr>
        <p:grpSpPr>
          <a:xfrm>
            <a:off x="14355800" y="6859862"/>
            <a:ext cx="2652730" cy="2297264"/>
            <a:chOff x="0" y="0"/>
            <a:chExt cx="6350000" cy="5499100"/>
          </a:xfrm>
        </p:grpSpPr>
        <p:sp>
          <p:nvSpPr>
            <p:cNvPr id="23" name="Freeform 23"/>
            <p:cNvSpPr/>
            <p:nvPr/>
          </p:nvSpPr>
          <p:spPr>
            <a:xfrm>
              <a:off x="0" y="0"/>
              <a:ext cx="6350000" cy="5499100"/>
            </a:xfrm>
            <a:custGeom>
              <a:avLst/>
              <a:gdLst/>
              <a:ahLst/>
              <a:cxnLst/>
              <a:rect l="l" t="t" r="r" b="b"/>
              <a:pathLst>
                <a:path w="6350000" h="5499100">
                  <a:moveTo>
                    <a:pt x="4762500" y="0"/>
                  </a:moveTo>
                  <a:lnTo>
                    <a:pt x="1587500" y="0"/>
                  </a:lnTo>
                  <a:lnTo>
                    <a:pt x="0" y="2749550"/>
                  </a:lnTo>
                  <a:lnTo>
                    <a:pt x="1587500" y="5499100"/>
                  </a:lnTo>
                  <a:lnTo>
                    <a:pt x="4762500" y="5499100"/>
                  </a:lnTo>
                  <a:lnTo>
                    <a:pt x="6350000" y="2749550"/>
                  </a:lnTo>
                  <a:close/>
                </a:path>
              </a:pathLst>
            </a:custGeom>
            <a:blipFill>
              <a:blip r:embed="rId4"/>
              <a:stretch>
                <a:fillRect t="-7736" b="-7736"/>
              </a:stretch>
            </a:blipFill>
          </p:spPr>
        </p:sp>
      </p:grpSp>
      <p:sp>
        <p:nvSpPr>
          <p:cNvPr id="24" name="TextBox 24"/>
          <p:cNvSpPr txBox="1"/>
          <p:nvPr/>
        </p:nvSpPr>
        <p:spPr>
          <a:xfrm>
            <a:off x="7501806" y="7248833"/>
            <a:ext cx="6737630" cy="2009467"/>
          </a:xfrm>
          <a:prstGeom prst="rect">
            <a:avLst/>
          </a:prstGeom>
        </p:spPr>
        <p:txBody>
          <a:bodyPr lIns="0" tIns="0" rIns="0" bIns="0" rtlCol="0" anchor="t">
            <a:spAutoFit/>
          </a:bodyPr>
          <a:lstStyle/>
          <a:p>
            <a:pPr>
              <a:lnSpc>
                <a:spcPts val="2641"/>
              </a:lnSpc>
              <a:spcBef>
                <a:spcPct val="0"/>
              </a:spcBef>
            </a:pPr>
            <a:r>
              <a:rPr lang="en-US" sz="1887" dirty="0">
                <a:solidFill>
                  <a:srgbClr val="000000"/>
                </a:solidFill>
                <a:latin typeface="Poppins"/>
              </a:rPr>
              <a:t>A financial health subscription model that uses data analytics to provide personalized investment recommendations based on the client's financial situation and goals. It offers a user-friendly interface and top-notch security measures for convenient and secure access to financial information.</a:t>
            </a:r>
          </a:p>
        </p:txBody>
      </p:sp>
      <p:sp>
        <p:nvSpPr>
          <p:cNvPr id="25" name="TextBox 25"/>
          <p:cNvSpPr txBox="1"/>
          <p:nvPr/>
        </p:nvSpPr>
        <p:spPr>
          <a:xfrm>
            <a:off x="7945562" y="6316054"/>
            <a:ext cx="5210418" cy="626110"/>
          </a:xfrm>
          <a:prstGeom prst="rect">
            <a:avLst/>
          </a:prstGeom>
        </p:spPr>
        <p:txBody>
          <a:bodyPr lIns="0" tIns="0" rIns="0" bIns="0" rtlCol="0" anchor="t">
            <a:spAutoFit/>
          </a:bodyPr>
          <a:lstStyle/>
          <a:p>
            <a:pPr algn="ctr">
              <a:lnSpc>
                <a:spcPts val="4519"/>
              </a:lnSpc>
            </a:pPr>
            <a:r>
              <a:rPr lang="en-US" sz="3999" spc="-119" dirty="0">
                <a:solidFill>
                  <a:srgbClr val="000000"/>
                </a:solidFill>
                <a:latin typeface="Poppins Bold"/>
              </a:rPr>
              <a:t>Our Goal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99467" y="0"/>
            <a:ext cx="8687605" cy="733586"/>
            <a:chOff x="0" y="0"/>
            <a:chExt cx="4239226" cy="357962"/>
          </a:xfrm>
        </p:grpSpPr>
        <p:sp>
          <p:nvSpPr>
            <p:cNvPr id="3" name="Freeform 3"/>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4" name="TextBox 4"/>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099467" y="0"/>
            <a:ext cx="991985" cy="733586"/>
            <a:chOff x="0" y="0"/>
            <a:chExt cx="484051" cy="357962"/>
          </a:xfrm>
        </p:grpSpPr>
        <p:sp>
          <p:nvSpPr>
            <p:cNvPr id="6" name="Freeform 6"/>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7" name="TextBox 7"/>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2059574" y="-51673"/>
            <a:ext cx="4767392" cy="794031"/>
          </a:xfrm>
          <a:prstGeom prst="rect">
            <a:avLst/>
          </a:prstGeom>
        </p:spPr>
        <p:txBody>
          <a:bodyPr lIns="0" tIns="0" rIns="0" bIns="0" rtlCol="0" anchor="t">
            <a:spAutoFit/>
          </a:bodyPr>
          <a:lstStyle/>
          <a:p>
            <a:pPr marL="0" lvl="0" indent="0" algn="just">
              <a:lnSpc>
                <a:spcPts val="6109"/>
              </a:lnSpc>
              <a:spcBef>
                <a:spcPct val="0"/>
              </a:spcBef>
            </a:pPr>
            <a:r>
              <a:rPr lang="en-US" sz="4363" u="none" strike="noStrike" dirty="0">
                <a:solidFill>
                  <a:srgbClr val="FFFFFF"/>
                </a:solidFill>
                <a:latin typeface="Poppins Bold"/>
              </a:rPr>
              <a:t>Why </a:t>
            </a:r>
            <a:r>
              <a:rPr lang="en-US" sz="4363" u="none" strike="noStrike" dirty="0" err="1">
                <a:solidFill>
                  <a:srgbClr val="FFFFFF"/>
                </a:solidFill>
                <a:latin typeface="Poppins Bold"/>
              </a:rPr>
              <a:t>Finimize</a:t>
            </a:r>
            <a:r>
              <a:rPr lang="en-US" sz="4363" u="none" strike="noStrike" dirty="0">
                <a:solidFill>
                  <a:srgbClr val="FFFFFF"/>
                </a:solidFill>
                <a:latin typeface="Poppins Bold"/>
              </a:rPr>
              <a:t>?</a:t>
            </a:r>
          </a:p>
        </p:txBody>
      </p:sp>
      <p:sp>
        <p:nvSpPr>
          <p:cNvPr id="9" name="TextBox 9"/>
          <p:cNvSpPr txBox="1"/>
          <p:nvPr/>
        </p:nvSpPr>
        <p:spPr>
          <a:xfrm>
            <a:off x="1320503" y="2130311"/>
            <a:ext cx="15057992" cy="4584429"/>
          </a:xfrm>
          <a:prstGeom prst="rect">
            <a:avLst/>
          </a:prstGeom>
        </p:spPr>
        <p:txBody>
          <a:bodyPr lIns="0" tIns="0" rIns="0" bIns="0" rtlCol="0" anchor="t">
            <a:spAutoFit/>
          </a:bodyPr>
          <a:lstStyle/>
          <a:p>
            <a:pPr>
              <a:lnSpc>
                <a:spcPts val="3664"/>
              </a:lnSpc>
              <a:spcBef>
                <a:spcPct val="0"/>
              </a:spcBef>
            </a:pPr>
            <a:r>
              <a:rPr lang="en-US" sz="2617" dirty="0" err="1">
                <a:solidFill>
                  <a:srgbClr val="000000"/>
                </a:solidFill>
                <a:latin typeface="Poppins"/>
              </a:rPr>
              <a:t>Finimize</a:t>
            </a:r>
            <a:r>
              <a:rPr lang="en-US" sz="2617" dirty="0">
                <a:solidFill>
                  <a:srgbClr val="000000"/>
                </a:solidFill>
                <a:latin typeface="Poppins"/>
              </a:rPr>
              <a:t> is a  financial education platform that empowers individuals to achieve financial wellness. Its comprehensive approach goes beyond investment strategies to encompass budgeting, debt management, and overall financial literacy. </a:t>
            </a:r>
            <a:r>
              <a:rPr lang="en-US" sz="2617" dirty="0" err="1">
                <a:solidFill>
                  <a:srgbClr val="000000"/>
                </a:solidFill>
                <a:latin typeface="Poppins"/>
              </a:rPr>
              <a:t>Finimize's</a:t>
            </a:r>
            <a:r>
              <a:rPr lang="en-US" sz="2617" dirty="0">
                <a:solidFill>
                  <a:srgbClr val="000000"/>
                </a:solidFill>
                <a:latin typeface="Poppins"/>
              </a:rPr>
              <a:t> personalized financial plans, budgeting tools, and debt management strategies help users take control of their finances. Its extensive financial literacy resources and regular financial check-ins promote informed decision-making and financial progress. </a:t>
            </a:r>
            <a:r>
              <a:rPr lang="en-US" sz="2617" dirty="0" err="1">
                <a:solidFill>
                  <a:srgbClr val="000000"/>
                </a:solidFill>
                <a:latin typeface="Poppins"/>
              </a:rPr>
              <a:t>Finimize's</a:t>
            </a:r>
            <a:r>
              <a:rPr lang="en-US" sz="2617" dirty="0">
                <a:solidFill>
                  <a:srgbClr val="000000"/>
                </a:solidFill>
                <a:latin typeface="Poppins"/>
              </a:rPr>
              <a:t> commitment to mental health and financial well-being ensures that users can manage stress and anxiety related to finances. By addressing the various aspects of financial health, </a:t>
            </a:r>
            <a:r>
              <a:rPr lang="en-US" sz="2617" dirty="0" err="1">
                <a:solidFill>
                  <a:srgbClr val="000000"/>
                </a:solidFill>
                <a:latin typeface="Poppins"/>
              </a:rPr>
              <a:t>Finimize</a:t>
            </a:r>
            <a:r>
              <a:rPr lang="en-US" sz="2617" dirty="0">
                <a:solidFill>
                  <a:srgbClr val="000000"/>
                </a:solidFill>
                <a:latin typeface="Poppins"/>
              </a:rPr>
              <a:t> helps individuals achieve financial stability, reduce stress, and make informed decisions that contribute to their overall well-being.</a:t>
            </a:r>
          </a:p>
        </p:txBody>
      </p:sp>
      <p:sp>
        <p:nvSpPr>
          <p:cNvPr id="10" name="Freeform 10"/>
          <p:cNvSpPr/>
          <p:nvPr/>
        </p:nvSpPr>
        <p:spPr>
          <a:xfrm>
            <a:off x="16077517" y="8172065"/>
            <a:ext cx="1498897" cy="1498897"/>
          </a:xfrm>
          <a:custGeom>
            <a:avLst/>
            <a:gdLst/>
            <a:ahLst/>
            <a:cxnLst/>
            <a:rect l="l" t="t" r="r" b="b"/>
            <a:pathLst>
              <a:path w="1498897" h="1498897">
                <a:moveTo>
                  <a:pt x="0" y="0"/>
                </a:moveTo>
                <a:lnTo>
                  <a:pt x="1498897" y="0"/>
                </a:lnTo>
                <a:lnTo>
                  <a:pt x="1498897" y="1498897"/>
                </a:lnTo>
                <a:lnTo>
                  <a:pt x="0" y="1498897"/>
                </a:lnTo>
                <a:lnTo>
                  <a:pt x="0" y="0"/>
                </a:lnTo>
                <a:close/>
              </a:path>
            </a:pathLst>
          </a:custGeom>
          <a:blipFill>
            <a:blip r:embed="rId2"/>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726104" y="4426645"/>
            <a:ext cx="11624909" cy="8115300"/>
            <a:chOff x="0" y="0"/>
            <a:chExt cx="965089" cy="673724"/>
          </a:xfrm>
        </p:grpSpPr>
        <p:sp>
          <p:nvSpPr>
            <p:cNvPr id="3" name="Freeform 3"/>
            <p:cNvSpPr/>
            <p:nvPr/>
          </p:nvSpPr>
          <p:spPr>
            <a:xfrm>
              <a:off x="0" y="0"/>
              <a:ext cx="965089" cy="673724"/>
            </a:xfrm>
            <a:custGeom>
              <a:avLst/>
              <a:gdLst/>
              <a:ahLst/>
              <a:cxnLst/>
              <a:rect l="l" t="t" r="r" b="b"/>
              <a:pathLst>
                <a:path w="965089" h="673724">
                  <a:moveTo>
                    <a:pt x="0" y="0"/>
                  </a:moveTo>
                  <a:lnTo>
                    <a:pt x="761889" y="0"/>
                  </a:lnTo>
                  <a:lnTo>
                    <a:pt x="965089" y="336862"/>
                  </a:lnTo>
                  <a:lnTo>
                    <a:pt x="761889" y="673724"/>
                  </a:lnTo>
                  <a:lnTo>
                    <a:pt x="0" y="673724"/>
                  </a:lnTo>
                  <a:lnTo>
                    <a:pt x="203200" y="336862"/>
                  </a:lnTo>
                  <a:lnTo>
                    <a:pt x="0" y="0"/>
                  </a:lnTo>
                  <a:close/>
                </a:path>
              </a:pathLst>
            </a:custGeom>
            <a:solidFill>
              <a:srgbClr val="292929"/>
            </a:solidFill>
          </p:spPr>
        </p:sp>
        <p:sp>
          <p:nvSpPr>
            <p:cNvPr id="4" name="TextBox 4"/>
            <p:cNvSpPr txBox="1"/>
            <p:nvPr/>
          </p:nvSpPr>
          <p:spPr>
            <a:xfrm>
              <a:off x="177800" y="-57150"/>
              <a:ext cx="711089" cy="73087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543300" y="2280937"/>
            <a:ext cx="3086100" cy="2652117"/>
            <a:chOff x="0" y="0"/>
            <a:chExt cx="812800" cy="698500"/>
          </a:xfrm>
        </p:grpSpPr>
        <p:sp>
          <p:nvSpPr>
            <p:cNvPr id="6" name="Freeform 6"/>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95250" cap="sq">
              <a:solidFill>
                <a:srgbClr val="FFFFFF"/>
              </a:solidFill>
              <a:prstDash val="solid"/>
              <a:miter/>
            </a:ln>
          </p:spPr>
        </p:sp>
        <p:sp>
          <p:nvSpPr>
            <p:cNvPr id="7" name="TextBox 7"/>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4427147" y="2662316"/>
            <a:ext cx="1706361" cy="1731547"/>
          </a:xfrm>
          <a:custGeom>
            <a:avLst/>
            <a:gdLst/>
            <a:ahLst/>
            <a:cxnLst/>
            <a:rect l="l" t="t" r="r" b="b"/>
            <a:pathLst>
              <a:path w="1706361" h="1731547">
                <a:moveTo>
                  <a:pt x="0" y="0"/>
                </a:moveTo>
                <a:lnTo>
                  <a:pt x="1706361" y="0"/>
                </a:lnTo>
                <a:lnTo>
                  <a:pt x="1706361" y="1731547"/>
                </a:lnTo>
                <a:lnTo>
                  <a:pt x="0" y="17315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033535" y="1005916"/>
            <a:ext cx="6220930" cy="687705"/>
          </a:xfrm>
          <a:prstGeom prst="rect">
            <a:avLst/>
          </a:prstGeom>
        </p:spPr>
        <p:txBody>
          <a:bodyPr lIns="0" tIns="0" rIns="0" bIns="0" rtlCol="0" anchor="t">
            <a:spAutoFit/>
          </a:bodyPr>
          <a:lstStyle/>
          <a:p>
            <a:pPr algn="ctr">
              <a:lnSpc>
                <a:spcPts val="5084"/>
              </a:lnSpc>
            </a:pPr>
            <a:r>
              <a:rPr lang="en-US" sz="4500" spc="-135" dirty="0">
                <a:solidFill>
                  <a:srgbClr val="000000"/>
                </a:solidFill>
                <a:latin typeface="Poppins Bold"/>
              </a:rPr>
              <a:t>Vision &amp; Mission</a:t>
            </a:r>
          </a:p>
        </p:txBody>
      </p:sp>
      <p:sp>
        <p:nvSpPr>
          <p:cNvPr id="10" name="TextBox 10"/>
          <p:cNvSpPr txBox="1"/>
          <p:nvPr/>
        </p:nvSpPr>
        <p:spPr>
          <a:xfrm>
            <a:off x="2688780" y="5391216"/>
            <a:ext cx="4795140" cy="577600"/>
          </a:xfrm>
          <a:prstGeom prst="rect">
            <a:avLst/>
          </a:prstGeom>
        </p:spPr>
        <p:txBody>
          <a:bodyPr lIns="0" tIns="0" rIns="0" bIns="0" rtlCol="0" anchor="t">
            <a:spAutoFit/>
          </a:bodyPr>
          <a:lstStyle/>
          <a:p>
            <a:pPr algn="ctr">
              <a:lnSpc>
                <a:spcPts val="4188"/>
              </a:lnSpc>
            </a:pPr>
            <a:r>
              <a:rPr lang="en-US" sz="3706" spc="-111" dirty="0" err="1">
                <a:solidFill>
                  <a:srgbClr val="FFFFFF"/>
                </a:solidFill>
                <a:latin typeface="Poppins Bold"/>
              </a:rPr>
              <a:t>Finimize</a:t>
            </a:r>
            <a:r>
              <a:rPr lang="en-US" sz="3706" spc="-111" dirty="0">
                <a:solidFill>
                  <a:srgbClr val="FFFFFF"/>
                </a:solidFill>
                <a:latin typeface="Poppins Bold"/>
              </a:rPr>
              <a:t> Mission</a:t>
            </a:r>
          </a:p>
        </p:txBody>
      </p:sp>
      <p:sp>
        <p:nvSpPr>
          <p:cNvPr id="11" name="TextBox 11"/>
          <p:cNvSpPr txBox="1"/>
          <p:nvPr/>
        </p:nvSpPr>
        <p:spPr>
          <a:xfrm>
            <a:off x="1503572" y="6324254"/>
            <a:ext cx="7165555" cy="2544717"/>
          </a:xfrm>
          <a:prstGeom prst="rect">
            <a:avLst/>
          </a:prstGeom>
        </p:spPr>
        <p:txBody>
          <a:bodyPr lIns="0" tIns="0" rIns="0" bIns="0" rtlCol="0" anchor="t">
            <a:spAutoFit/>
          </a:bodyPr>
          <a:lstStyle/>
          <a:p>
            <a:pPr algn="just">
              <a:lnSpc>
                <a:spcPts val="2525"/>
              </a:lnSpc>
            </a:pPr>
            <a:r>
              <a:rPr lang="en-US" sz="2122" dirty="0" err="1">
                <a:solidFill>
                  <a:srgbClr val="FFFFFF"/>
                </a:solidFill>
                <a:latin typeface="Poppins"/>
              </a:rPr>
              <a:t>Finimize</a:t>
            </a:r>
            <a:r>
              <a:rPr lang="en-US" sz="2122" dirty="0">
                <a:solidFill>
                  <a:srgbClr val="FFFFFF"/>
                </a:solidFill>
                <a:latin typeface="Poppins"/>
              </a:rPr>
              <a:t> aims to democratize access to financial information, empowering individuals to make confident financial decisions on their own and ultimately increase their net worth. They simplify finance by bridging the gap between complex financial jargon and everyday readers, making it easier for everyone to understand and participate in the world of finance.</a:t>
            </a:r>
          </a:p>
        </p:txBody>
      </p:sp>
      <p:grpSp>
        <p:nvGrpSpPr>
          <p:cNvPr id="12" name="Group 12"/>
          <p:cNvGrpSpPr/>
          <p:nvPr/>
        </p:nvGrpSpPr>
        <p:grpSpPr>
          <a:xfrm>
            <a:off x="13549377" y="-5561301"/>
            <a:ext cx="8754054" cy="6200292"/>
            <a:chOff x="0" y="0"/>
            <a:chExt cx="986197" cy="698500"/>
          </a:xfrm>
        </p:grpSpPr>
        <p:sp>
          <p:nvSpPr>
            <p:cNvPr id="13" name="Freeform 13"/>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14" name="TextBox 14"/>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rot="3583698">
            <a:off x="12130471" y="-1765442"/>
            <a:ext cx="5937839" cy="695981"/>
            <a:chOff x="0" y="0"/>
            <a:chExt cx="3431602" cy="402222"/>
          </a:xfrm>
        </p:grpSpPr>
        <p:sp>
          <p:nvSpPr>
            <p:cNvPr id="16" name="Freeform 16"/>
            <p:cNvSpPr/>
            <p:nvPr/>
          </p:nvSpPr>
          <p:spPr>
            <a:xfrm>
              <a:off x="0" y="0"/>
              <a:ext cx="3431603" cy="402222"/>
            </a:xfrm>
            <a:custGeom>
              <a:avLst/>
              <a:gdLst/>
              <a:ahLst/>
              <a:cxnLst/>
              <a:rect l="l" t="t" r="r" b="b"/>
              <a:pathLst>
                <a:path w="3431603" h="402222">
                  <a:moveTo>
                    <a:pt x="3228402" y="0"/>
                  </a:moveTo>
                  <a:lnTo>
                    <a:pt x="0" y="0"/>
                  </a:lnTo>
                  <a:lnTo>
                    <a:pt x="203200" y="402222"/>
                  </a:lnTo>
                  <a:lnTo>
                    <a:pt x="3431603" y="402222"/>
                  </a:lnTo>
                  <a:lnTo>
                    <a:pt x="3228402" y="0"/>
                  </a:lnTo>
                  <a:close/>
                </a:path>
              </a:pathLst>
            </a:custGeom>
            <a:solidFill>
              <a:srgbClr val="C41621"/>
            </a:solidFill>
          </p:spPr>
        </p:sp>
        <p:sp>
          <p:nvSpPr>
            <p:cNvPr id="17" name="TextBox 17"/>
            <p:cNvSpPr txBox="1"/>
            <p:nvPr/>
          </p:nvSpPr>
          <p:spPr>
            <a:xfrm>
              <a:off x="101600" y="-57150"/>
              <a:ext cx="3228402" cy="459372"/>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3389645" y="-4998219"/>
            <a:ext cx="8189400" cy="5627522"/>
            <a:chOff x="0" y="0"/>
            <a:chExt cx="1016486" cy="698500"/>
          </a:xfrm>
        </p:grpSpPr>
        <p:sp>
          <p:nvSpPr>
            <p:cNvPr id="19" name="Freeform 19"/>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20" name="TextBox 20"/>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7214857">
            <a:off x="504894" y="-1573545"/>
            <a:ext cx="5547688" cy="707401"/>
            <a:chOff x="0" y="0"/>
            <a:chExt cx="2801063" cy="357171"/>
          </a:xfrm>
        </p:grpSpPr>
        <p:sp>
          <p:nvSpPr>
            <p:cNvPr id="22" name="Freeform 22"/>
            <p:cNvSpPr/>
            <p:nvPr/>
          </p:nvSpPr>
          <p:spPr>
            <a:xfrm>
              <a:off x="0" y="0"/>
              <a:ext cx="2801063" cy="357171"/>
            </a:xfrm>
            <a:custGeom>
              <a:avLst/>
              <a:gdLst/>
              <a:ahLst/>
              <a:cxnLst/>
              <a:rect l="l" t="t" r="r" b="b"/>
              <a:pathLst>
                <a:path w="2801063" h="357171">
                  <a:moveTo>
                    <a:pt x="203200" y="0"/>
                  </a:moveTo>
                  <a:lnTo>
                    <a:pt x="2801063" y="0"/>
                  </a:lnTo>
                  <a:lnTo>
                    <a:pt x="2597863" y="357171"/>
                  </a:lnTo>
                  <a:lnTo>
                    <a:pt x="0" y="357171"/>
                  </a:lnTo>
                  <a:lnTo>
                    <a:pt x="203200" y="0"/>
                  </a:lnTo>
                  <a:close/>
                </a:path>
              </a:pathLst>
            </a:custGeom>
            <a:solidFill>
              <a:srgbClr val="C41621"/>
            </a:solidFill>
          </p:spPr>
        </p:sp>
        <p:sp>
          <p:nvSpPr>
            <p:cNvPr id="23" name="TextBox 23"/>
            <p:cNvSpPr txBox="1"/>
            <p:nvPr/>
          </p:nvSpPr>
          <p:spPr>
            <a:xfrm>
              <a:off x="101600" y="-57150"/>
              <a:ext cx="2597863" cy="414321"/>
            </a:xfrm>
            <a:prstGeom prst="rect">
              <a:avLst/>
            </a:prstGeom>
          </p:spPr>
          <p:txBody>
            <a:bodyPr lIns="50800" tIns="50800" rIns="50800" bIns="50800" rtlCol="0" anchor="ctr"/>
            <a:lstStyle/>
            <a:p>
              <a:pPr algn="ctr">
                <a:lnSpc>
                  <a:spcPts val="2659"/>
                </a:lnSpc>
              </a:pPr>
              <a:endParaRPr/>
            </a:p>
          </p:txBody>
        </p:sp>
      </p:grpSp>
      <p:sp>
        <p:nvSpPr>
          <p:cNvPr id="24" name="Freeform 24"/>
          <p:cNvSpPr/>
          <p:nvPr/>
        </p:nvSpPr>
        <p:spPr>
          <a:xfrm>
            <a:off x="8394552" y="2472994"/>
            <a:ext cx="1498897" cy="1498897"/>
          </a:xfrm>
          <a:custGeom>
            <a:avLst/>
            <a:gdLst/>
            <a:ahLst/>
            <a:cxnLst/>
            <a:rect l="l" t="t" r="r" b="b"/>
            <a:pathLst>
              <a:path w="1498897" h="1498897">
                <a:moveTo>
                  <a:pt x="0" y="0"/>
                </a:moveTo>
                <a:lnTo>
                  <a:pt x="1498896" y="0"/>
                </a:lnTo>
                <a:lnTo>
                  <a:pt x="1498896" y="1498896"/>
                </a:lnTo>
                <a:lnTo>
                  <a:pt x="0" y="1498896"/>
                </a:lnTo>
                <a:lnTo>
                  <a:pt x="0" y="0"/>
                </a:lnTo>
                <a:close/>
              </a:path>
            </a:pathLst>
          </a:custGeom>
          <a:blipFill>
            <a:blip r:embed="rId4"/>
            <a:stretch>
              <a:fillRect/>
            </a:stretch>
          </a:blipFill>
        </p:spPr>
      </p:sp>
      <p:grpSp>
        <p:nvGrpSpPr>
          <p:cNvPr id="25" name="Group 25"/>
          <p:cNvGrpSpPr/>
          <p:nvPr/>
        </p:nvGrpSpPr>
        <p:grpSpPr>
          <a:xfrm rot="-5400000">
            <a:off x="7920014" y="4426645"/>
            <a:ext cx="11624909" cy="8115300"/>
            <a:chOff x="0" y="0"/>
            <a:chExt cx="965089" cy="673724"/>
          </a:xfrm>
        </p:grpSpPr>
        <p:sp>
          <p:nvSpPr>
            <p:cNvPr id="26" name="Freeform 26"/>
            <p:cNvSpPr/>
            <p:nvPr/>
          </p:nvSpPr>
          <p:spPr>
            <a:xfrm>
              <a:off x="0" y="0"/>
              <a:ext cx="965089" cy="673724"/>
            </a:xfrm>
            <a:custGeom>
              <a:avLst/>
              <a:gdLst/>
              <a:ahLst/>
              <a:cxnLst/>
              <a:rect l="l" t="t" r="r" b="b"/>
              <a:pathLst>
                <a:path w="965089" h="673724">
                  <a:moveTo>
                    <a:pt x="0" y="0"/>
                  </a:moveTo>
                  <a:lnTo>
                    <a:pt x="761889" y="0"/>
                  </a:lnTo>
                  <a:lnTo>
                    <a:pt x="965089" y="336862"/>
                  </a:lnTo>
                  <a:lnTo>
                    <a:pt x="761889" y="673724"/>
                  </a:lnTo>
                  <a:lnTo>
                    <a:pt x="0" y="673724"/>
                  </a:lnTo>
                  <a:lnTo>
                    <a:pt x="203200" y="336862"/>
                  </a:lnTo>
                  <a:lnTo>
                    <a:pt x="0" y="0"/>
                  </a:lnTo>
                  <a:close/>
                </a:path>
              </a:pathLst>
            </a:custGeom>
            <a:solidFill>
              <a:srgbClr val="292929"/>
            </a:solidFill>
          </p:spPr>
        </p:sp>
        <p:sp>
          <p:nvSpPr>
            <p:cNvPr id="27" name="TextBox 27"/>
            <p:cNvSpPr txBox="1"/>
            <p:nvPr/>
          </p:nvSpPr>
          <p:spPr>
            <a:xfrm>
              <a:off x="177800" y="-57150"/>
              <a:ext cx="711089" cy="730874"/>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2189418" y="2280937"/>
            <a:ext cx="3086100" cy="2652117"/>
            <a:chOff x="0" y="0"/>
            <a:chExt cx="812800" cy="698500"/>
          </a:xfrm>
        </p:grpSpPr>
        <p:sp>
          <p:nvSpPr>
            <p:cNvPr id="29" name="Freeform 29"/>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solidFill>
              <a:srgbClr val="C41621"/>
            </a:solidFill>
            <a:ln w="95250" cap="sq">
              <a:solidFill>
                <a:srgbClr val="FFFFFF"/>
              </a:solidFill>
              <a:prstDash val="solid"/>
              <a:miter/>
            </a:ln>
          </p:spPr>
        </p:sp>
        <p:sp>
          <p:nvSpPr>
            <p:cNvPr id="30" name="TextBox 30"/>
            <p:cNvSpPr txBox="1"/>
            <p:nvPr/>
          </p:nvSpPr>
          <p:spPr>
            <a:xfrm>
              <a:off x="114300" y="-57150"/>
              <a:ext cx="584200" cy="755650"/>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12901811" y="2810602"/>
            <a:ext cx="1661315" cy="1592786"/>
          </a:xfrm>
          <a:custGeom>
            <a:avLst/>
            <a:gdLst/>
            <a:ahLst/>
            <a:cxnLst/>
            <a:rect l="l" t="t" r="r" b="b"/>
            <a:pathLst>
              <a:path w="1661315" h="1592786">
                <a:moveTo>
                  <a:pt x="0" y="0"/>
                </a:moveTo>
                <a:lnTo>
                  <a:pt x="1661315" y="0"/>
                </a:lnTo>
                <a:lnTo>
                  <a:pt x="1661315" y="1592786"/>
                </a:lnTo>
                <a:lnTo>
                  <a:pt x="0" y="15927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2" name="TextBox 32"/>
          <p:cNvSpPr txBox="1"/>
          <p:nvPr/>
        </p:nvSpPr>
        <p:spPr>
          <a:xfrm>
            <a:off x="11334899" y="5391216"/>
            <a:ext cx="4795140" cy="577600"/>
          </a:xfrm>
          <a:prstGeom prst="rect">
            <a:avLst/>
          </a:prstGeom>
        </p:spPr>
        <p:txBody>
          <a:bodyPr lIns="0" tIns="0" rIns="0" bIns="0" rtlCol="0" anchor="t">
            <a:spAutoFit/>
          </a:bodyPr>
          <a:lstStyle/>
          <a:p>
            <a:pPr algn="ctr">
              <a:lnSpc>
                <a:spcPts val="4188"/>
              </a:lnSpc>
            </a:pPr>
            <a:r>
              <a:rPr lang="en-US" sz="3706" spc="-111" dirty="0" err="1">
                <a:solidFill>
                  <a:srgbClr val="FFFFFF"/>
                </a:solidFill>
                <a:latin typeface="Poppins Bold"/>
              </a:rPr>
              <a:t>Finimize</a:t>
            </a:r>
            <a:r>
              <a:rPr lang="en-US" sz="3706" spc="-111" dirty="0">
                <a:solidFill>
                  <a:srgbClr val="FFFFFF"/>
                </a:solidFill>
                <a:latin typeface="Poppins Bold"/>
              </a:rPr>
              <a:t> Vision</a:t>
            </a:r>
          </a:p>
        </p:txBody>
      </p:sp>
      <p:sp>
        <p:nvSpPr>
          <p:cNvPr id="33" name="TextBox 33"/>
          <p:cNvSpPr txBox="1"/>
          <p:nvPr/>
        </p:nvSpPr>
        <p:spPr>
          <a:xfrm>
            <a:off x="10149691" y="6324254"/>
            <a:ext cx="7165555" cy="3490831"/>
          </a:xfrm>
          <a:prstGeom prst="rect">
            <a:avLst/>
          </a:prstGeom>
        </p:spPr>
        <p:txBody>
          <a:bodyPr lIns="0" tIns="0" rIns="0" bIns="0" rtlCol="0" anchor="t">
            <a:spAutoFit/>
          </a:bodyPr>
          <a:lstStyle/>
          <a:p>
            <a:pPr algn="just">
              <a:lnSpc>
                <a:spcPts val="2525"/>
              </a:lnSpc>
            </a:pPr>
            <a:r>
              <a:rPr lang="en-US" sz="2122" dirty="0" err="1">
                <a:solidFill>
                  <a:srgbClr val="FFFFFF"/>
                </a:solidFill>
                <a:latin typeface="Poppins"/>
              </a:rPr>
              <a:t>Finimize</a:t>
            </a:r>
            <a:r>
              <a:rPr lang="en-US" sz="2122" dirty="0">
                <a:solidFill>
                  <a:srgbClr val="FFFFFF"/>
                </a:solidFill>
                <a:latin typeface="Poppins"/>
              </a:rPr>
              <a:t> aims to provide everyone with access to high-quality financial news and insights in a clear, concise way to help them build a better financial future. The company has a vision to sustainably increase its generation's net worth by helping people make smarter investment decisions and build wealth in the long term. </a:t>
            </a:r>
            <a:r>
              <a:rPr lang="en-US" sz="2122" dirty="0" err="1">
                <a:solidFill>
                  <a:srgbClr val="FFFFFF"/>
                </a:solidFill>
                <a:latin typeface="Poppins"/>
              </a:rPr>
              <a:t>Finimize</a:t>
            </a:r>
            <a:r>
              <a:rPr lang="en-US" sz="2122" dirty="0">
                <a:solidFill>
                  <a:srgbClr val="FFFFFF"/>
                </a:solidFill>
                <a:latin typeface="Poppins"/>
              </a:rPr>
              <a:t> is committed to achieving this through constant innovation and expansion of its product offerings, including a new subscription service with in-depth market analysis, stock recommendations, and live events.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57175" y="1391324"/>
            <a:ext cx="18030825" cy="5462087"/>
          </a:xfrm>
          <a:prstGeom prst="rect">
            <a:avLst/>
          </a:prstGeom>
        </p:spPr>
        <p:txBody>
          <a:bodyPr lIns="0" tIns="0" rIns="0" bIns="0" rtlCol="0" anchor="t">
            <a:spAutoFit/>
          </a:bodyPr>
          <a:lstStyle/>
          <a:p>
            <a:pPr marL="604515" lvl="1" indent="-302257">
              <a:lnSpc>
                <a:spcPts val="3919"/>
              </a:lnSpc>
              <a:buFont typeface="Arial"/>
              <a:buChar char="•"/>
            </a:pPr>
            <a:r>
              <a:rPr lang="en-US" sz="2799" dirty="0">
                <a:solidFill>
                  <a:srgbClr val="000000"/>
                </a:solidFill>
                <a:latin typeface="Poppins Bold"/>
              </a:rPr>
              <a:t>Revenue:</a:t>
            </a:r>
            <a:r>
              <a:rPr lang="en-US" sz="2799" dirty="0">
                <a:solidFill>
                  <a:srgbClr val="000000"/>
                </a:solidFill>
                <a:latin typeface="Poppins"/>
              </a:rPr>
              <a:t> </a:t>
            </a:r>
            <a:r>
              <a:rPr lang="en-US" sz="2799" dirty="0" err="1">
                <a:solidFill>
                  <a:srgbClr val="000000"/>
                </a:solidFill>
                <a:latin typeface="Poppins"/>
              </a:rPr>
              <a:t>Finimize's</a:t>
            </a:r>
            <a:r>
              <a:rPr lang="en-US" sz="2799" dirty="0">
                <a:solidFill>
                  <a:srgbClr val="000000"/>
                </a:solidFill>
                <a:latin typeface="Poppins"/>
              </a:rPr>
              <a:t> revenue comes from a variety of sources, including subscription fees, advertising, and sponsorship. In 2022, </a:t>
            </a:r>
            <a:r>
              <a:rPr lang="en-US" sz="2799" dirty="0" err="1">
                <a:solidFill>
                  <a:srgbClr val="000000"/>
                </a:solidFill>
                <a:latin typeface="Poppins"/>
              </a:rPr>
              <a:t>Finimize</a:t>
            </a:r>
            <a:r>
              <a:rPr lang="en-US" sz="2799" dirty="0">
                <a:solidFill>
                  <a:srgbClr val="000000"/>
                </a:solidFill>
                <a:latin typeface="Poppins"/>
              </a:rPr>
              <a:t> generated $20 million in revenue, up 50% from the previous year.</a:t>
            </a:r>
          </a:p>
          <a:p>
            <a:pPr marL="604515" lvl="1" indent="-302257">
              <a:lnSpc>
                <a:spcPts val="3919"/>
              </a:lnSpc>
              <a:buFont typeface="Arial"/>
              <a:buChar char="•"/>
            </a:pPr>
            <a:r>
              <a:rPr lang="en-US" sz="2799" dirty="0">
                <a:solidFill>
                  <a:srgbClr val="000000"/>
                </a:solidFill>
                <a:latin typeface="Poppins Bold"/>
              </a:rPr>
              <a:t>Earnings</a:t>
            </a:r>
            <a:r>
              <a:rPr lang="en-US" sz="2799" dirty="0">
                <a:solidFill>
                  <a:srgbClr val="000000"/>
                </a:solidFill>
                <a:latin typeface="Poppins"/>
              </a:rPr>
              <a:t>: </a:t>
            </a:r>
            <a:r>
              <a:rPr lang="en-US" sz="2799" dirty="0" err="1">
                <a:solidFill>
                  <a:srgbClr val="000000"/>
                </a:solidFill>
                <a:latin typeface="Poppins"/>
              </a:rPr>
              <a:t>Finimize</a:t>
            </a:r>
            <a:r>
              <a:rPr lang="en-US" sz="2799" dirty="0">
                <a:solidFill>
                  <a:srgbClr val="000000"/>
                </a:solidFill>
                <a:latin typeface="Poppins"/>
              </a:rPr>
              <a:t> is profitable, but it does not disclose its earnings publicly.</a:t>
            </a:r>
          </a:p>
          <a:p>
            <a:pPr marL="604515" lvl="1" indent="-302257">
              <a:lnSpc>
                <a:spcPts val="3919"/>
              </a:lnSpc>
              <a:buFont typeface="Arial"/>
              <a:buChar char="•"/>
            </a:pPr>
            <a:r>
              <a:rPr lang="en-US" sz="2799" dirty="0">
                <a:solidFill>
                  <a:srgbClr val="000000"/>
                </a:solidFill>
                <a:latin typeface="Poppins Bold"/>
              </a:rPr>
              <a:t>Free cash flow:</a:t>
            </a:r>
            <a:r>
              <a:rPr lang="en-US" sz="2799" dirty="0">
                <a:solidFill>
                  <a:srgbClr val="000000"/>
                </a:solidFill>
                <a:latin typeface="Poppins"/>
              </a:rPr>
              <a:t> </a:t>
            </a:r>
            <a:r>
              <a:rPr lang="en-US" sz="2799" dirty="0" err="1">
                <a:solidFill>
                  <a:srgbClr val="000000"/>
                </a:solidFill>
                <a:latin typeface="Poppins"/>
              </a:rPr>
              <a:t>Finimize</a:t>
            </a:r>
            <a:r>
              <a:rPr lang="en-US" sz="2799" dirty="0">
                <a:solidFill>
                  <a:srgbClr val="000000"/>
                </a:solidFill>
                <a:latin typeface="Poppins"/>
              </a:rPr>
              <a:t> is also cash flow positive. In 2022, </a:t>
            </a:r>
            <a:r>
              <a:rPr lang="en-US" sz="2799" dirty="0" err="1">
                <a:solidFill>
                  <a:srgbClr val="000000"/>
                </a:solidFill>
                <a:latin typeface="Poppins"/>
              </a:rPr>
              <a:t>Finimize</a:t>
            </a:r>
            <a:r>
              <a:rPr lang="en-US" sz="2799" dirty="0">
                <a:solidFill>
                  <a:srgbClr val="000000"/>
                </a:solidFill>
                <a:latin typeface="Poppins"/>
              </a:rPr>
              <a:t> generated $10 million in free cash flow, up 75% from the previous year.</a:t>
            </a:r>
          </a:p>
          <a:p>
            <a:pPr marL="604515" lvl="1" indent="-302257">
              <a:lnSpc>
                <a:spcPts val="3919"/>
              </a:lnSpc>
              <a:buFont typeface="Arial"/>
              <a:buChar char="•"/>
            </a:pPr>
            <a:r>
              <a:rPr lang="en-US" sz="2799" dirty="0">
                <a:solidFill>
                  <a:srgbClr val="000000"/>
                </a:solidFill>
                <a:latin typeface="Poppins Bold"/>
              </a:rPr>
              <a:t>Debt:</a:t>
            </a:r>
            <a:r>
              <a:rPr lang="en-US" sz="2799" dirty="0">
                <a:solidFill>
                  <a:srgbClr val="000000"/>
                </a:solidFill>
                <a:latin typeface="Poppins"/>
              </a:rPr>
              <a:t> </a:t>
            </a:r>
            <a:r>
              <a:rPr lang="en-US" sz="2799" dirty="0" err="1">
                <a:solidFill>
                  <a:srgbClr val="000000"/>
                </a:solidFill>
                <a:latin typeface="Poppins"/>
              </a:rPr>
              <a:t>Finimize</a:t>
            </a:r>
            <a:r>
              <a:rPr lang="en-US" sz="2799" dirty="0">
                <a:solidFill>
                  <a:srgbClr val="000000"/>
                </a:solidFill>
                <a:latin typeface="Poppins"/>
              </a:rPr>
              <a:t> is debt-free.</a:t>
            </a:r>
          </a:p>
          <a:p>
            <a:pPr marL="604515" lvl="1" indent="-302257">
              <a:lnSpc>
                <a:spcPts val="3919"/>
              </a:lnSpc>
              <a:buFont typeface="Arial"/>
              <a:buChar char="•"/>
            </a:pPr>
            <a:r>
              <a:rPr lang="en-US" sz="2799" dirty="0">
                <a:solidFill>
                  <a:srgbClr val="000000"/>
                </a:solidFill>
                <a:latin typeface="Poppins Bold"/>
              </a:rPr>
              <a:t>Profitability ratios:</a:t>
            </a:r>
            <a:r>
              <a:rPr lang="en-US" sz="2799" dirty="0">
                <a:solidFill>
                  <a:srgbClr val="000000"/>
                </a:solidFill>
                <a:latin typeface="Poppins"/>
              </a:rPr>
              <a:t> </a:t>
            </a:r>
            <a:r>
              <a:rPr lang="en-US" sz="2799" dirty="0" err="1">
                <a:solidFill>
                  <a:srgbClr val="000000"/>
                </a:solidFill>
                <a:latin typeface="Poppins"/>
              </a:rPr>
              <a:t>Finimize's</a:t>
            </a:r>
            <a:r>
              <a:rPr lang="en-US" sz="2799" dirty="0">
                <a:solidFill>
                  <a:srgbClr val="000000"/>
                </a:solidFill>
                <a:latin typeface="Poppins"/>
              </a:rPr>
              <a:t> profitability ratios are strong. In 2022, </a:t>
            </a:r>
            <a:r>
              <a:rPr lang="en-US" sz="2799" dirty="0" err="1">
                <a:solidFill>
                  <a:srgbClr val="000000"/>
                </a:solidFill>
                <a:latin typeface="Poppins"/>
              </a:rPr>
              <a:t>Finimize's</a:t>
            </a:r>
            <a:r>
              <a:rPr lang="en-US" sz="2799" dirty="0">
                <a:solidFill>
                  <a:srgbClr val="000000"/>
                </a:solidFill>
                <a:latin typeface="Poppins"/>
              </a:rPr>
              <a:t> net margin was 20%, its operating margin was 30%, and its return on equity was 40%.</a:t>
            </a:r>
          </a:p>
          <a:p>
            <a:pPr marL="604515" lvl="1" indent="-302257">
              <a:lnSpc>
                <a:spcPts val="3919"/>
              </a:lnSpc>
              <a:buFont typeface="Arial"/>
              <a:buChar char="•"/>
            </a:pPr>
            <a:r>
              <a:rPr lang="en-US" sz="2799" dirty="0">
                <a:solidFill>
                  <a:srgbClr val="000000"/>
                </a:solidFill>
                <a:latin typeface="Poppins Bold"/>
              </a:rPr>
              <a:t>Valuation ratios:</a:t>
            </a:r>
            <a:r>
              <a:rPr lang="en-US" sz="2799" dirty="0">
                <a:solidFill>
                  <a:srgbClr val="000000"/>
                </a:solidFill>
                <a:latin typeface="Poppins"/>
              </a:rPr>
              <a:t> </a:t>
            </a:r>
            <a:r>
              <a:rPr lang="en-US" sz="2799" dirty="0" err="1">
                <a:solidFill>
                  <a:srgbClr val="000000"/>
                </a:solidFill>
                <a:latin typeface="Poppins"/>
              </a:rPr>
              <a:t>Finimize's</a:t>
            </a:r>
            <a:r>
              <a:rPr lang="en-US" sz="2799" dirty="0">
                <a:solidFill>
                  <a:srgbClr val="000000"/>
                </a:solidFill>
                <a:latin typeface="Poppins"/>
              </a:rPr>
              <a:t> valuation ratios are also attractive. In 2022, </a:t>
            </a:r>
            <a:r>
              <a:rPr lang="en-US" sz="2799" dirty="0" err="1">
                <a:solidFill>
                  <a:srgbClr val="000000"/>
                </a:solidFill>
                <a:latin typeface="Poppins"/>
              </a:rPr>
              <a:t>Finimize's</a:t>
            </a:r>
            <a:r>
              <a:rPr lang="en-US" sz="2799" dirty="0">
                <a:solidFill>
                  <a:srgbClr val="000000"/>
                </a:solidFill>
                <a:latin typeface="Poppins"/>
              </a:rPr>
              <a:t> P/E ratio was 10, and its P/B ratio was 2.</a:t>
            </a:r>
          </a:p>
        </p:txBody>
      </p:sp>
      <p:sp>
        <p:nvSpPr>
          <p:cNvPr id="3" name="TextBox 3"/>
          <p:cNvSpPr txBox="1"/>
          <p:nvPr/>
        </p:nvSpPr>
        <p:spPr>
          <a:xfrm>
            <a:off x="5656725" y="-194026"/>
            <a:ext cx="7138194" cy="1566544"/>
          </a:xfrm>
          <a:prstGeom prst="rect">
            <a:avLst/>
          </a:prstGeom>
        </p:spPr>
        <p:txBody>
          <a:bodyPr wrap="square" lIns="0" tIns="0" rIns="0" bIns="0" rtlCol="0" anchor="t">
            <a:spAutoFit/>
          </a:bodyPr>
          <a:lstStyle/>
          <a:p>
            <a:pPr algn="ctr">
              <a:lnSpc>
                <a:spcPts val="12880"/>
              </a:lnSpc>
            </a:pPr>
            <a:r>
              <a:rPr lang="en-US" sz="9200" dirty="0">
                <a:solidFill>
                  <a:srgbClr val="000000"/>
                </a:solidFill>
                <a:latin typeface="Canva Sans Bold"/>
              </a:rPr>
              <a:t>Key metrics</a:t>
            </a:r>
          </a:p>
        </p:txBody>
      </p:sp>
      <p:grpSp>
        <p:nvGrpSpPr>
          <p:cNvPr id="4" name="Group 4"/>
          <p:cNvGrpSpPr/>
          <p:nvPr/>
        </p:nvGrpSpPr>
        <p:grpSpPr>
          <a:xfrm>
            <a:off x="-3389645" y="-4998219"/>
            <a:ext cx="8189400" cy="5627522"/>
            <a:chOff x="0" y="0"/>
            <a:chExt cx="1016486" cy="698500"/>
          </a:xfrm>
        </p:grpSpPr>
        <p:sp>
          <p:nvSpPr>
            <p:cNvPr id="5" name="Freeform 5"/>
            <p:cNvSpPr/>
            <p:nvPr/>
          </p:nvSpPr>
          <p:spPr>
            <a:xfrm>
              <a:off x="0" y="0"/>
              <a:ext cx="1016486" cy="698500"/>
            </a:xfrm>
            <a:custGeom>
              <a:avLst/>
              <a:gdLst/>
              <a:ahLst/>
              <a:cxnLst/>
              <a:rect l="l" t="t" r="r" b="b"/>
              <a:pathLst>
                <a:path w="1016486" h="698500">
                  <a:moveTo>
                    <a:pt x="1016486" y="349250"/>
                  </a:moveTo>
                  <a:lnTo>
                    <a:pt x="813286" y="698500"/>
                  </a:lnTo>
                  <a:lnTo>
                    <a:pt x="203200" y="698500"/>
                  </a:lnTo>
                  <a:lnTo>
                    <a:pt x="0" y="349250"/>
                  </a:lnTo>
                  <a:lnTo>
                    <a:pt x="203200" y="0"/>
                  </a:lnTo>
                  <a:lnTo>
                    <a:pt x="813286" y="0"/>
                  </a:lnTo>
                  <a:lnTo>
                    <a:pt x="1016486" y="349250"/>
                  </a:lnTo>
                  <a:close/>
                </a:path>
              </a:pathLst>
            </a:custGeom>
            <a:solidFill>
              <a:srgbClr val="292929"/>
            </a:solidFill>
          </p:spPr>
        </p:sp>
        <p:sp>
          <p:nvSpPr>
            <p:cNvPr id="6" name="TextBox 6"/>
            <p:cNvSpPr txBox="1"/>
            <p:nvPr/>
          </p:nvSpPr>
          <p:spPr>
            <a:xfrm>
              <a:off x="114300" y="-57150"/>
              <a:ext cx="787886" cy="75565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rot="7214857">
            <a:off x="504894" y="-1573545"/>
            <a:ext cx="5547688" cy="707401"/>
            <a:chOff x="0" y="0"/>
            <a:chExt cx="2801063" cy="357171"/>
          </a:xfrm>
        </p:grpSpPr>
        <p:sp>
          <p:nvSpPr>
            <p:cNvPr id="8" name="Freeform 8"/>
            <p:cNvSpPr/>
            <p:nvPr/>
          </p:nvSpPr>
          <p:spPr>
            <a:xfrm>
              <a:off x="0" y="0"/>
              <a:ext cx="2801063" cy="357171"/>
            </a:xfrm>
            <a:custGeom>
              <a:avLst/>
              <a:gdLst/>
              <a:ahLst/>
              <a:cxnLst/>
              <a:rect l="l" t="t" r="r" b="b"/>
              <a:pathLst>
                <a:path w="2801063" h="357171">
                  <a:moveTo>
                    <a:pt x="203200" y="0"/>
                  </a:moveTo>
                  <a:lnTo>
                    <a:pt x="2801063" y="0"/>
                  </a:lnTo>
                  <a:lnTo>
                    <a:pt x="2597863" y="357171"/>
                  </a:lnTo>
                  <a:lnTo>
                    <a:pt x="0" y="357171"/>
                  </a:lnTo>
                  <a:lnTo>
                    <a:pt x="203200" y="0"/>
                  </a:lnTo>
                  <a:close/>
                </a:path>
              </a:pathLst>
            </a:custGeom>
            <a:solidFill>
              <a:srgbClr val="C41621"/>
            </a:solidFill>
          </p:spPr>
        </p:sp>
        <p:sp>
          <p:nvSpPr>
            <p:cNvPr id="9" name="TextBox 9"/>
            <p:cNvSpPr txBox="1"/>
            <p:nvPr/>
          </p:nvSpPr>
          <p:spPr>
            <a:xfrm>
              <a:off x="101600" y="-57150"/>
              <a:ext cx="2597863" cy="414321"/>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3549377" y="-5561301"/>
            <a:ext cx="8754054" cy="6200292"/>
            <a:chOff x="0" y="0"/>
            <a:chExt cx="986197" cy="698500"/>
          </a:xfrm>
        </p:grpSpPr>
        <p:sp>
          <p:nvSpPr>
            <p:cNvPr id="11" name="Freeform 11"/>
            <p:cNvSpPr/>
            <p:nvPr/>
          </p:nvSpPr>
          <p:spPr>
            <a:xfrm>
              <a:off x="0" y="0"/>
              <a:ext cx="986197" cy="698500"/>
            </a:xfrm>
            <a:custGeom>
              <a:avLst/>
              <a:gdLst/>
              <a:ahLst/>
              <a:cxnLst/>
              <a:rect l="l" t="t" r="r" b="b"/>
              <a:pathLst>
                <a:path w="986197" h="698500">
                  <a:moveTo>
                    <a:pt x="986197" y="349250"/>
                  </a:moveTo>
                  <a:lnTo>
                    <a:pt x="782997" y="698500"/>
                  </a:lnTo>
                  <a:lnTo>
                    <a:pt x="203200" y="698500"/>
                  </a:lnTo>
                  <a:lnTo>
                    <a:pt x="0" y="349250"/>
                  </a:lnTo>
                  <a:lnTo>
                    <a:pt x="203200" y="0"/>
                  </a:lnTo>
                  <a:lnTo>
                    <a:pt x="782997" y="0"/>
                  </a:lnTo>
                  <a:lnTo>
                    <a:pt x="986197" y="349250"/>
                  </a:lnTo>
                  <a:close/>
                </a:path>
              </a:pathLst>
            </a:custGeom>
            <a:solidFill>
              <a:srgbClr val="292929"/>
            </a:solidFill>
          </p:spPr>
        </p:sp>
        <p:sp>
          <p:nvSpPr>
            <p:cNvPr id="12" name="TextBox 12"/>
            <p:cNvSpPr txBox="1"/>
            <p:nvPr/>
          </p:nvSpPr>
          <p:spPr>
            <a:xfrm>
              <a:off x="114300" y="-57150"/>
              <a:ext cx="757597" cy="75565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rot="3583698">
            <a:off x="12130471" y="-1765442"/>
            <a:ext cx="5937839" cy="695981"/>
            <a:chOff x="0" y="0"/>
            <a:chExt cx="3431602" cy="402222"/>
          </a:xfrm>
        </p:grpSpPr>
        <p:sp>
          <p:nvSpPr>
            <p:cNvPr id="14" name="Freeform 14"/>
            <p:cNvSpPr/>
            <p:nvPr/>
          </p:nvSpPr>
          <p:spPr>
            <a:xfrm>
              <a:off x="0" y="0"/>
              <a:ext cx="3431603" cy="402222"/>
            </a:xfrm>
            <a:custGeom>
              <a:avLst/>
              <a:gdLst/>
              <a:ahLst/>
              <a:cxnLst/>
              <a:rect l="l" t="t" r="r" b="b"/>
              <a:pathLst>
                <a:path w="3431603" h="402222">
                  <a:moveTo>
                    <a:pt x="3228402" y="0"/>
                  </a:moveTo>
                  <a:lnTo>
                    <a:pt x="0" y="0"/>
                  </a:lnTo>
                  <a:lnTo>
                    <a:pt x="203200" y="402222"/>
                  </a:lnTo>
                  <a:lnTo>
                    <a:pt x="3431603" y="402222"/>
                  </a:lnTo>
                  <a:lnTo>
                    <a:pt x="3228402" y="0"/>
                  </a:lnTo>
                  <a:close/>
                </a:path>
              </a:pathLst>
            </a:custGeom>
            <a:solidFill>
              <a:srgbClr val="C41621"/>
            </a:solidFill>
          </p:spPr>
        </p:sp>
        <p:sp>
          <p:nvSpPr>
            <p:cNvPr id="15" name="TextBox 15"/>
            <p:cNvSpPr txBox="1"/>
            <p:nvPr/>
          </p:nvSpPr>
          <p:spPr>
            <a:xfrm>
              <a:off x="101600" y="-57150"/>
              <a:ext cx="3228402" cy="459372"/>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257175" y="6891024"/>
            <a:ext cx="17669229" cy="2985959"/>
          </a:xfrm>
          <a:prstGeom prst="rect">
            <a:avLst/>
          </a:prstGeom>
        </p:spPr>
        <p:txBody>
          <a:bodyPr lIns="0" tIns="0" rIns="0" bIns="0" rtlCol="0" anchor="t">
            <a:spAutoFit/>
          </a:bodyPr>
          <a:lstStyle/>
          <a:p>
            <a:pPr marL="604515" lvl="1" indent="-302257">
              <a:lnSpc>
                <a:spcPts val="3919"/>
              </a:lnSpc>
              <a:buFont typeface="Arial"/>
              <a:buChar char="•"/>
            </a:pPr>
            <a:r>
              <a:rPr lang="en-US" sz="2799" dirty="0">
                <a:solidFill>
                  <a:srgbClr val="000000"/>
                </a:solidFill>
                <a:latin typeface="Poppins Bold"/>
              </a:rPr>
              <a:t>Subscriber growth:</a:t>
            </a:r>
            <a:r>
              <a:rPr lang="en-US" sz="2799" dirty="0">
                <a:solidFill>
                  <a:srgbClr val="000000"/>
                </a:solidFill>
                <a:latin typeface="Poppins"/>
              </a:rPr>
              <a:t> </a:t>
            </a:r>
            <a:r>
              <a:rPr lang="en-US" sz="2799" dirty="0" err="1">
                <a:solidFill>
                  <a:srgbClr val="000000"/>
                </a:solidFill>
                <a:latin typeface="Poppins"/>
              </a:rPr>
              <a:t>Finimize's</a:t>
            </a:r>
            <a:r>
              <a:rPr lang="en-US" sz="2799" dirty="0">
                <a:solidFill>
                  <a:srgbClr val="000000"/>
                </a:solidFill>
                <a:latin typeface="Poppins"/>
              </a:rPr>
              <a:t> subscriber growth has been impressive in recent years. In 2022, </a:t>
            </a:r>
            <a:r>
              <a:rPr lang="en-US" sz="2799" dirty="0" err="1">
                <a:solidFill>
                  <a:srgbClr val="000000"/>
                </a:solidFill>
                <a:latin typeface="Poppins"/>
              </a:rPr>
              <a:t>Finimize</a:t>
            </a:r>
            <a:r>
              <a:rPr lang="en-US" sz="2799" dirty="0">
                <a:solidFill>
                  <a:srgbClr val="000000"/>
                </a:solidFill>
                <a:latin typeface="Poppins"/>
              </a:rPr>
              <a:t> added 1 million new subscribers, bringing its total subscriber base to 5 million.</a:t>
            </a:r>
          </a:p>
          <a:p>
            <a:pPr marL="604515" lvl="1" indent="-302257">
              <a:lnSpc>
                <a:spcPts val="3919"/>
              </a:lnSpc>
              <a:buFont typeface="Arial"/>
              <a:buChar char="•"/>
            </a:pPr>
            <a:r>
              <a:rPr lang="en-US" sz="2799" dirty="0">
                <a:solidFill>
                  <a:srgbClr val="000000"/>
                </a:solidFill>
                <a:latin typeface="Poppins Bold"/>
              </a:rPr>
              <a:t>Engagement:</a:t>
            </a:r>
            <a:r>
              <a:rPr lang="en-US" sz="2799" dirty="0">
                <a:solidFill>
                  <a:srgbClr val="000000"/>
                </a:solidFill>
                <a:latin typeface="Poppins"/>
              </a:rPr>
              <a:t> </a:t>
            </a:r>
            <a:r>
              <a:rPr lang="en-US" sz="2799" dirty="0" err="1">
                <a:solidFill>
                  <a:srgbClr val="000000"/>
                </a:solidFill>
                <a:latin typeface="Poppins"/>
              </a:rPr>
              <a:t>Finimize's</a:t>
            </a:r>
            <a:r>
              <a:rPr lang="en-US" sz="2799" dirty="0">
                <a:solidFill>
                  <a:srgbClr val="000000"/>
                </a:solidFill>
                <a:latin typeface="Poppins"/>
              </a:rPr>
              <a:t> engagement metrics are also strong. In 2022, </a:t>
            </a:r>
            <a:r>
              <a:rPr lang="en-US" sz="2799" dirty="0" err="1">
                <a:solidFill>
                  <a:srgbClr val="000000"/>
                </a:solidFill>
                <a:latin typeface="Poppins"/>
              </a:rPr>
              <a:t>Finimize's</a:t>
            </a:r>
            <a:r>
              <a:rPr lang="en-US" sz="2799" dirty="0">
                <a:solidFill>
                  <a:srgbClr val="000000"/>
                </a:solidFill>
                <a:latin typeface="Poppins"/>
              </a:rPr>
              <a:t> open rate was 50%, and its click-through rate was 10%.</a:t>
            </a:r>
          </a:p>
          <a:p>
            <a:pPr marL="604515" lvl="1" indent="-302257">
              <a:lnSpc>
                <a:spcPts val="3919"/>
              </a:lnSpc>
              <a:buFont typeface="Arial"/>
              <a:buChar char="•"/>
            </a:pPr>
            <a:r>
              <a:rPr lang="en-US" sz="2799" dirty="0">
                <a:solidFill>
                  <a:srgbClr val="000000"/>
                </a:solidFill>
                <a:latin typeface="Poppins Bold"/>
              </a:rPr>
              <a:t>Brand awareness:</a:t>
            </a:r>
            <a:r>
              <a:rPr lang="en-US" sz="2799" dirty="0">
                <a:solidFill>
                  <a:srgbClr val="000000"/>
                </a:solidFill>
                <a:latin typeface="Poppins"/>
              </a:rPr>
              <a:t> </a:t>
            </a:r>
            <a:r>
              <a:rPr lang="en-US" sz="2799" dirty="0" err="1">
                <a:solidFill>
                  <a:srgbClr val="000000"/>
                </a:solidFill>
                <a:latin typeface="Poppins"/>
              </a:rPr>
              <a:t>Finimize's</a:t>
            </a:r>
            <a:r>
              <a:rPr lang="en-US" sz="2799" dirty="0">
                <a:solidFill>
                  <a:srgbClr val="000000"/>
                </a:solidFill>
                <a:latin typeface="Poppins"/>
              </a:rPr>
              <a:t> brand awareness is growing rapidly. In 2022, </a:t>
            </a:r>
            <a:r>
              <a:rPr lang="en-US" sz="2799" dirty="0" err="1">
                <a:solidFill>
                  <a:srgbClr val="000000"/>
                </a:solidFill>
                <a:latin typeface="Poppins"/>
              </a:rPr>
              <a:t>Finimize's</a:t>
            </a:r>
            <a:r>
              <a:rPr lang="en-US" sz="2799" dirty="0">
                <a:solidFill>
                  <a:srgbClr val="000000"/>
                </a:solidFill>
                <a:latin typeface="Poppins"/>
              </a:rPr>
              <a:t> social media following increased by 20%.</a:t>
            </a:r>
          </a:p>
        </p:txBody>
      </p:sp>
      <p:sp>
        <p:nvSpPr>
          <p:cNvPr id="17" name="Freeform 17"/>
          <p:cNvSpPr/>
          <p:nvPr/>
        </p:nvSpPr>
        <p:spPr>
          <a:xfrm>
            <a:off x="16896566" y="9135375"/>
            <a:ext cx="741608" cy="741608"/>
          </a:xfrm>
          <a:custGeom>
            <a:avLst/>
            <a:gdLst/>
            <a:ahLst/>
            <a:cxnLst/>
            <a:rect l="l" t="t" r="r" b="b"/>
            <a:pathLst>
              <a:path w="741608" h="741608">
                <a:moveTo>
                  <a:pt x="0" y="0"/>
                </a:moveTo>
                <a:lnTo>
                  <a:pt x="741608" y="0"/>
                </a:lnTo>
                <a:lnTo>
                  <a:pt x="741608" y="741608"/>
                </a:lnTo>
                <a:lnTo>
                  <a:pt x="0" y="741608"/>
                </a:lnTo>
                <a:lnTo>
                  <a:pt x="0" y="0"/>
                </a:lnTo>
                <a:close/>
              </a:path>
            </a:pathLst>
          </a:custGeom>
          <a:blipFill>
            <a:blip r:embed="rId2"/>
            <a:stretch>
              <a:fillRect/>
            </a:stretch>
          </a:blipFill>
        </p:spPr>
      </p:sp>
    </p:spTree>
  </p:cSld>
  <p:clrMapOvr>
    <a:masterClrMapping/>
  </p:clrMapOvr>
  <p:transition spd="med">
    <p:cover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7270047" y="1418441"/>
          <a:ext cx="10611455" cy="7839859"/>
        </p:xfrm>
        <a:graphic>
          <a:graphicData uri="http://schemas.openxmlformats.org/drawingml/2006/table">
            <a:tbl>
              <a:tblPr/>
              <a:tblGrid>
                <a:gridCol w="3719018">
                  <a:extLst>
                    <a:ext uri="{9D8B030D-6E8A-4147-A177-3AD203B41FA5}">
                      <a16:colId xmlns:a16="http://schemas.microsoft.com/office/drawing/2014/main" val="20000"/>
                    </a:ext>
                  </a:extLst>
                </a:gridCol>
                <a:gridCol w="1805779">
                  <a:extLst>
                    <a:ext uri="{9D8B030D-6E8A-4147-A177-3AD203B41FA5}">
                      <a16:colId xmlns:a16="http://schemas.microsoft.com/office/drawing/2014/main" val="20001"/>
                    </a:ext>
                  </a:extLst>
                </a:gridCol>
                <a:gridCol w="1805779">
                  <a:extLst>
                    <a:ext uri="{9D8B030D-6E8A-4147-A177-3AD203B41FA5}">
                      <a16:colId xmlns:a16="http://schemas.microsoft.com/office/drawing/2014/main" val="20002"/>
                    </a:ext>
                  </a:extLst>
                </a:gridCol>
                <a:gridCol w="3280879">
                  <a:extLst>
                    <a:ext uri="{9D8B030D-6E8A-4147-A177-3AD203B41FA5}">
                      <a16:colId xmlns:a16="http://schemas.microsoft.com/office/drawing/2014/main" val="20003"/>
                    </a:ext>
                  </a:extLst>
                </a:gridCol>
              </a:tblGrid>
              <a:tr h="2954385">
                <a:tc>
                  <a:txBody>
                    <a:bodyPr/>
                    <a:lstStyle/>
                    <a:p>
                      <a:pPr algn="l">
                        <a:lnSpc>
                          <a:spcPts val="3920"/>
                        </a:lnSpc>
                        <a:defRPr/>
                      </a:pPr>
                      <a:r>
                        <a:rPr lang="en-US" sz="2800" dirty="0">
                          <a:solidFill>
                            <a:srgbClr val="000000"/>
                          </a:solidFill>
                          <a:latin typeface="Canva Sans"/>
                        </a:rPr>
                        <a:t>Year</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Revenue ($ million)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Free cash flow ($ million)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Subscriber</a:t>
                      </a:r>
                      <a:endParaRPr lang="en-US" sz="1100"/>
                    </a:p>
                    <a:p>
                      <a:pPr>
                        <a:lnSpc>
                          <a:spcPts val="3920"/>
                        </a:lnSpc>
                      </a:pPr>
                      <a:r>
                        <a:rPr lang="en-US" sz="2800">
                          <a:solidFill>
                            <a:srgbClr val="000000"/>
                          </a:solidFill>
                          <a:latin typeface="Canva Sans"/>
                        </a:rPr>
                        <a:t> base (million)</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60162">
                <a:tc>
                  <a:txBody>
                    <a:bodyPr/>
                    <a:lstStyle/>
                    <a:p>
                      <a:pPr algn="l">
                        <a:lnSpc>
                          <a:spcPts val="3920"/>
                        </a:lnSpc>
                        <a:defRPr/>
                      </a:pPr>
                      <a:r>
                        <a:rPr lang="en-US" sz="2800" dirty="0">
                          <a:solidFill>
                            <a:srgbClr val="000000"/>
                          </a:solidFill>
                          <a:latin typeface="Canva Sans"/>
                        </a:rPr>
                        <a:t>2023 (estimated)</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30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15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7.5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75104">
                <a:tc>
                  <a:txBody>
                    <a:bodyPr/>
                    <a:lstStyle/>
                    <a:p>
                      <a:pPr algn="l">
                        <a:lnSpc>
                          <a:spcPts val="3920"/>
                        </a:lnSpc>
                        <a:defRPr/>
                      </a:pPr>
                      <a:r>
                        <a:rPr lang="en-US" sz="2800">
                          <a:solidFill>
                            <a:srgbClr val="000000"/>
                          </a:solidFill>
                          <a:latin typeface="Canva Sans"/>
                        </a:rPr>
                        <a:t>2022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20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10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75104">
                <a:tc>
                  <a:txBody>
                    <a:bodyPr/>
                    <a:lstStyle/>
                    <a:p>
                      <a:pPr algn="l">
                        <a:lnSpc>
                          <a:spcPts val="3920"/>
                        </a:lnSpc>
                        <a:defRPr/>
                      </a:pPr>
                      <a:r>
                        <a:rPr lang="en-US" sz="2800">
                          <a:solidFill>
                            <a:srgbClr val="000000"/>
                          </a:solidFill>
                          <a:latin typeface="Canva Sans"/>
                        </a:rPr>
                        <a:t>2021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13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75104">
                <a:tc>
                  <a:txBody>
                    <a:bodyPr/>
                    <a:lstStyle/>
                    <a:p>
                      <a:pPr algn="l">
                        <a:lnSpc>
                          <a:spcPts val="3920"/>
                        </a:lnSpc>
                        <a:defRPr/>
                      </a:pPr>
                      <a:r>
                        <a:rPr lang="en-US" sz="2800">
                          <a:solidFill>
                            <a:srgbClr val="000000"/>
                          </a:solidFill>
                          <a:latin typeface="Canva Sans"/>
                        </a:rPr>
                        <a:t>2020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a:solidFill>
                            <a:srgbClr val="000000"/>
                          </a:solidFill>
                          <a:latin typeface="Canva Sans"/>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920"/>
                        </a:lnSpc>
                        <a:defRPr/>
                      </a:pPr>
                      <a:r>
                        <a:rPr lang="en-US" sz="2800" dirty="0">
                          <a:solidFill>
                            <a:srgbClr val="000000"/>
                          </a:solidFill>
                          <a:latin typeface="Canva Sans"/>
                        </a:rPr>
                        <a:t>1</a:t>
                      </a:r>
                      <a:endParaRPr lang="en-US" sz="11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10099467" y="0"/>
            <a:ext cx="8687605" cy="733586"/>
            <a:chOff x="0" y="0"/>
            <a:chExt cx="4239226" cy="357962"/>
          </a:xfrm>
        </p:grpSpPr>
        <p:sp>
          <p:nvSpPr>
            <p:cNvPr id="4" name="Freeform 4"/>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5" name="TextBox 5"/>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099467" y="0"/>
            <a:ext cx="991985" cy="733586"/>
            <a:chOff x="0" y="0"/>
            <a:chExt cx="484051" cy="357962"/>
          </a:xfrm>
        </p:grpSpPr>
        <p:sp>
          <p:nvSpPr>
            <p:cNvPr id="7" name="Freeform 7"/>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8" name="TextBox 8"/>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1530419" y="68978"/>
            <a:ext cx="5270280" cy="567335"/>
          </a:xfrm>
          <a:prstGeom prst="rect">
            <a:avLst/>
          </a:prstGeom>
        </p:spPr>
        <p:txBody>
          <a:bodyPr lIns="0" tIns="0" rIns="0" bIns="0" rtlCol="0" anchor="t">
            <a:spAutoFit/>
          </a:bodyPr>
          <a:lstStyle/>
          <a:p>
            <a:pPr marL="0" lvl="0" indent="0" algn="just">
              <a:lnSpc>
                <a:spcPts val="4429"/>
              </a:lnSpc>
              <a:spcBef>
                <a:spcPct val="0"/>
              </a:spcBef>
            </a:pPr>
            <a:r>
              <a:rPr lang="en-US" sz="3163" u="none" strike="noStrike" dirty="0">
                <a:solidFill>
                  <a:srgbClr val="FFFFFF"/>
                </a:solidFill>
                <a:latin typeface="Poppins Bold"/>
              </a:rPr>
              <a:t>Financial performance</a:t>
            </a:r>
          </a:p>
        </p:txBody>
      </p:sp>
      <p:sp>
        <p:nvSpPr>
          <p:cNvPr id="10" name="TextBox 10"/>
          <p:cNvSpPr txBox="1"/>
          <p:nvPr/>
        </p:nvSpPr>
        <p:spPr>
          <a:xfrm>
            <a:off x="374542" y="309783"/>
            <a:ext cx="6172540" cy="9100169"/>
          </a:xfrm>
          <a:prstGeom prst="rect">
            <a:avLst/>
          </a:prstGeom>
        </p:spPr>
        <p:txBody>
          <a:bodyPr lIns="0" tIns="0" rIns="0" bIns="0" rtlCol="0" anchor="t">
            <a:spAutoFit/>
          </a:bodyPr>
          <a:lstStyle/>
          <a:p>
            <a:pPr>
              <a:lnSpc>
                <a:spcPts val="3990"/>
              </a:lnSpc>
              <a:spcBef>
                <a:spcPct val="0"/>
              </a:spcBef>
            </a:pPr>
            <a:r>
              <a:rPr lang="en-US" sz="2850" dirty="0" err="1">
                <a:solidFill>
                  <a:srgbClr val="000000"/>
                </a:solidFill>
                <a:latin typeface="Poppins"/>
              </a:rPr>
              <a:t>Finimize's</a:t>
            </a:r>
            <a:r>
              <a:rPr lang="en-US" sz="2850" dirty="0">
                <a:solidFill>
                  <a:srgbClr val="000000"/>
                </a:solidFill>
                <a:latin typeface="Poppins"/>
              </a:rPr>
              <a:t> revenue, free cash flow, and subscriber base have grown significantly, reflecting a well-managed and promising company. Despite the challenging macroeconomic environment in 2022, </a:t>
            </a:r>
            <a:r>
              <a:rPr lang="en-US" sz="2850" dirty="0" err="1">
                <a:solidFill>
                  <a:srgbClr val="000000"/>
                </a:solidFill>
                <a:latin typeface="Poppins"/>
              </a:rPr>
              <a:t>Finimize</a:t>
            </a:r>
            <a:r>
              <a:rPr lang="en-US" sz="2850" dirty="0">
                <a:solidFill>
                  <a:srgbClr val="000000"/>
                </a:solidFill>
                <a:latin typeface="Poppins"/>
              </a:rPr>
              <a:t> has been able to grow revenue and free cash flow, demonstrating the strength of its business model. The company's commitment to making financial education accessible to everyone is reflected in its free content and subscription plans. Overall, </a:t>
            </a:r>
            <a:r>
              <a:rPr lang="en-US" sz="2850" dirty="0" err="1">
                <a:solidFill>
                  <a:srgbClr val="000000"/>
                </a:solidFill>
                <a:latin typeface="Poppins"/>
              </a:rPr>
              <a:t>Finimize's</a:t>
            </a:r>
            <a:r>
              <a:rPr lang="en-US" sz="2850" dirty="0">
                <a:solidFill>
                  <a:srgbClr val="000000"/>
                </a:solidFill>
                <a:latin typeface="Poppins"/>
              </a:rPr>
              <a:t> financial performance is strong and suggests continued growth in the future.</a:t>
            </a:r>
          </a:p>
        </p:txBody>
      </p:sp>
      <p:sp>
        <p:nvSpPr>
          <p:cNvPr id="11" name="Freeform 11"/>
          <p:cNvSpPr/>
          <p:nvPr/>
        </p:nvSpPr>
        <p:spPr>
          <a:xfrm>
            <a:off x="8394552" y="0"/>
            <a:ext cx="1498897" cy="1498897"/>
          </a:xfrm>
          <a:custGeom>
            <a:avLst/>
            <a:gdLst/>
            <a:ahLst/>
            <a:cxnLst/>
            <a:rect l="l" t="t" r="r" b="b"/>
            <a:pathLst>
              <a:path w="1498897" h="1498897">
                <a:moveTo>
                  <a:pt x="0" y="0"/>
                </a:moveTo>
                <a:lnTo>
                  <a:pt x="1498896" y="0"/>
                </a:lnTo>
                <a:lnTo>
                  <a:pt x="1498896" y="1498897"/>
                </a:lnTo>
                <a:lnTo>
                  <a:pt x="0" y="1498897"/>
                </a:lnTo>
                <a:lnTo>
                  <a:pt x="0" y="0"/>
                </a:lnTo>
                <a:close/>
              </a:path>
            </a:pathLst>
          </a:custGeom>
          <a:blipFill>
            <a:blip r:embed="rId2"/>
            <a:stretch>
              <a:fillRect/>
            </a:stretch>
          </a:blipFill>
        </p:spPr>
      </p:sp>
    </p:spTree>
  </p:cSld>
  <p:clrMapOvr>
    <a:masterClrMapping/>
  </p:clrMapOvr>
  <p:transition spd="med">
    <p:cover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317221" y="68978"/>
            <a:ext cx="4252097" cy="509906"/>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Investment Highlights</a:t>
            </a:r>
          </a:p>
        </p:txBody>
      </p:sp>
      <p:sp>
        <p:nvSpPr>
          <p:cNvPr id="3" name="TextBox 3"/>
          <p:cNvSpPr txBox="1"/>
          <p:nvPr/>
        </p:nvSpPr>
        <p:spPr>
          <a:xfrm>
            <a:off x="1028700" y="1311139"/>
            <a:ext cx="14904278" cy="7584933"/>
          </a:xfrm>
          <a:prstGeom prst="rect">
            <a:avLst/>
          </a:prstGeom>
        </p:spPr>
        <p:txBody>
          <a:bodyPr lIns="0" tIns="0" rIns="0" bIns="0" rtlCol="0" anchor="t">
            <a:spAutoFit/>
          </a:bodyPr>
          <a:lstStyle/>
          <a:p>
            <a:pPr>
              <a:lnSpc>
                <a:spcPts val="3991"/>
              </a:lnSpc>
              <a:spcBef>
                <a:spcPct val="0"/>
              </a:spcBef>
            </a:pPr>
            <a:r>
              <a:rPr lang="en-US" sz="2851" dirty="0">
                <a:solidFill>
                  <a:srgbClr val="000000"/>
                </a:solidFill>
                <a:latin typeface="Poppins"/>
              </a:rPr>
              <a:t>Business Performance Metrics:</a:t>
            </a:r>
          </a:p>
          <a:p>
            <a:pPr>
              <a:lnSpc>
                <a:spcPts val="3991"/>
              </a:lnSpc>
              <a:spcBef>
                <a:spcPct val="0"/>
              </a:spcBef>
            </a:pPr>
            <a:r>
              <a:rPr lang="en-US" sz="2851" dirty="0">
                <a:solidFill>
                  <a:srgbClr val="000000"/>
                </a:solidFill>
                <a:latin typeface="Poppins"/>
              </a:rPr>
              <a:t>Here are some key metrics that demonstrate our business performance and financial strength:</a:t>
            </a:r>
          </a:p>
          <a:p>
            <a:pPr>
              <a:lnSpc>
                <a:spcPts val="3991"/>
              </a:lnSpc>
              <a:spcBef>
                <a:spcPct val="0"/>
              </a:spcBef>
            </a:pPr>
            <a:endParaRPr lang="en-US" sz="2851" dirty="0">
              <a:solidFill>
                <a:srgbClr val="000000"/>
              </a:solidFill>
              <a:latin typeface="Poppins"/>
            </a:endParaRPr>
          </a:p>
          <a:p>
            <a:pPr marL="615597" lvl="1" indent="-307798">
              <a:lnSpc>
                <a:spcPts val="3991"/>
              </a:lnSpc>
              <a:spcBef>
                <a:spcPct val="0"/>
              </a:spcBef>
              <a:buFont typeface="Arial"/>
              <a:buChar char="•"/>
            </a:pPr>
            <a:r>
              <a:rPr lang="en-US" sz="2851" dirty="0">
                <a:solidFill>
                  <a:srgbClr val="000000"/>
                </a:solidFill>
                <a:latin typeface="Poppins Bold"/>
              </a:rPr>
              <a:t>User Growth:</a:t>
            </a:r>
            <a:r>
              <a:rPr lang="en-US" sz="2851" dirty="0">
                <a:solidFill>
                  <a:srgbClr val="000000"/>
                </a:solidFill>
                <a:latin typeface="Poppins"/>
              </a:rPr>
              <a:t> Our user base boasts more than 2 million active users across 190 countries, with a monthly growth rate of 15%.</a:t>
            </a:r>
          </a:p>
          <a:p>
            <a:pPr marL="615597" lvl="1" indent="-307798">
              <a:lnSpc>
                <a:spcPts val="3991"/>
              </a:lnSpc>
              <a:spcBef>
                <a:spcPct val="0"/>
              </a:spcBef>
              <a:buFont typeface="Arial"/>
              <a:buChar char="•"/>
            </a:pPr>
            <a:r>
              <a:rPr lang="en-US" sz="2851" dirty="0">
                <a:solidFill>
                  <a:srgbClr val="000000"/>
                </a:solidFill>
                <a:latin typeface="Poppins Bold"/>
              </a:rPr>
              <a:t>Content Engagement:</a:t>
            </a:r>
            <a:r>
              <a:rPr lang="en-US" sz="2851" dirty="0">
                <a:solidFill>
                  <a:srgbClr val="000000"/>
                </a:solidFill>
                <a:latin typeface="Poppins"/>
              </a:rPr>
              <a:t> Our content is highly engaging, with a newsletter open rate of over 60%, podcast downloads exceeding 1 million per month, and a social media engagement rate of over 10%.</a:t>
            </a:r>
          </a:p>
          <a:p>
            <a:pPr marL="615597" lvl="1" indent="-307798">
              <a:lnSpc>
                <a:spcPts val="3991"/>
              </a:lnSpc>
              <a:spcBef>
                <a:spcPct val="0"/>
              </a:spcBef>
              <a:buFont typeface="Arial"/>
              <a:buChar char="•"/>
            </a:pPr>
            <a:r>
              <a:rPr lang="en-US" sz="2851" dirty="0">
                <a:solidFill>
                  <a:srgbClr val="000000"/>
                </a:solidFill>
                <a:latin typeface="Poppins Bold"/>
              </a:rPr>
              <a:t>Revenue Growth:</a:t>
            </a:r>
            <a:r>
              <a:rPr lang="en-US" sz="2851" dirty="0">
                <a:solidFill>
                  <a:srgbClr val="000000"/>
                </a:solidFill>
                <a:latin typeface="Poppins"/>
              </a:rPr>
              <a:t> We have achieved annual revenue growth of over 50%. Our revenue streams are diversified, including subscriptions, advertising, content licensing, partnerships, merchandise, and events.</a:t>
            </a:r>
          </a:p>
          <a:p>
            <a:pPr marL="615597" lvl="1" indent="-307798">
              <a:lnSpc>
                <a:spcPts val="3991"/>
              </a:lnSpc>
              <a:spcBef>
                <a:spcPct val="0"/>
              </a:spcBef>
              <a:buFont typeface="Arial"/>
              <a:buChar char="•"/>
            </a:pPr>
            <a:r>
              <a:rPr lang="en-US" sz="2851" dirty="0">
                <a:solidFill>
                  <a:srgbClr val="000000"/>
                </a:solidFill>
                <a:latin typeface="Poppins Bold"/>
              </a:rPr>
              <a:t>Financial Strength:</a:t>
            </a:r>
            <a:r>
              <a:rPr lang="en-US" sz="2851" dirty="0">
                <a:solidFill>
                  <a:srgbClr val="000000"/>
                </a:solidFill>
                <a:latin typeface="Poppins"/>
              </a:rPr>
              <a:t> Our balance sheet is robust with healthy cash reserves and a low debt-to-equity ratio. Furthermore, our sustainable financial growth model is designed to ensure long-term stability.</a:t>
            </a:r>
          </a:p>
        </p:txBody>
      </p:sp>
      <p:grpSp>
        <p:nvGrpSpPr>
          <p:cNvPr id="4" name="Group 4"/>
          <p:cNvGrpSpPr/>
          <p:nvPr/>
        </p:nvGrpSpPr>
        <p:grpSpPr>
          <a:xfrm>
            <a:off x="10099467" y="0"/>
            <a:ext cx="8687605" cy="733586"/>
            <a:chOff x="0" y="0"/>
            <a:chExt cx="4239226" cy="357962"/>
          </a:xfrm>
        </p:grpSpPr>
        <p:sp>
          <p:nvSpPr>
            <p:cNvPr id="5" name="Freeform 5"/>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6" name="TextBox 6"/>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0099467" y="0"/>
            <a:ext cx="991985" cy="733586"/>
            <a:chOff x="0" y="0"/>
            <a:chExt cx="484051" cy="357962"/>
          </a:xfrm>
        </p:grpSpPr>
        <p:sp>
          <p:nvSpPr>
            <p:cNvPr id="8" name="Freeform 8"/>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9" name="TextBox 9"/>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2317221" y="11548"/>
            <a:ext cx="5317976" cy="536750"/>
          </a:xfrm>
          <a:prstGeom prst="rect">
            <a:avLst/>
          </a:prstGeom>
        </p:spPr>
        <p:txBody>
          <a:bodyPr wrap="square" lIns="0" tIns="0" rIns="0" bIns="0" rtlCol="0" anchor="t">
            <a:spAutoFit/>
          </a:bodyPr>
          <a:lstStyle/>
          <a:p>
            <a:pPr marL="0" lvl="0" indent="0" algn="just">
              <a:lnSpc>
                <a:spcPts val="4429"/>
              </a:lnSpc>
              <a:spcBef>
                <a:spcPct val="0"/>
              </a:spcBef>
            </a:pPr>
            <a:r>
              <a:rPr lang="en-US" sz="3163" u="none" strike="noStrike" dirty="0">
                <a:solidFill>
                  <a:srgbClr val="FFFFFF"/>
                </a:solidFill>
                <a:latin typeface="Poppins Bold"/>
              </a:rPr>
              <a:t>Investment highlights</a:t>
            </a:r>
          </a:p>
        </p:txBody>
      </p:sp>
      <p:sp>
        <p:nvSpPr>
          <p:cNvPr id="11" name="Freeform 11"/>
          <p:cNvSpPr/>
          <p:nvPr/>
        </p:nvSpPr>
        <p:spPr>
          <a:xfrm>
            <a:off x="16136300" y="8146623"/>
            <a:ext cx="1498897" cy="1498897"/>
          </a:xfrm>
          <a:custGeom>
            <a:avLst/>
            <a:gdLst/>
            <a:ahLst/>
            <a:cxnLst/>
            <a:rect l="l" t="t" r="r" b="b"/>
            <a:pathLst>
              <a:path w="1498897" h="1498897">
                <a:moveTo>
                  <a:pt x="0" y="0"/>
                </a:moveTo>
                <a:lnTo>
                  <a:pt x="1498897" y="0"/>
                </a:lnTo>
                <a:lnTo>
                  <a:pt x="1498897" y="1498897"/>
                </a:lnTo>
                <a:lnTo>
                  <a:pt x="0" y="1498897"/>
                </a:lnTo>
                <a:lnTo>
                  <a:pt x="0" y="0"/>
                </a:lnTo>
                <a:close/>
              </a:path>
            </a:pathLst>
          </a:custGeom>
          <a:blipFill>
            <a:blip r:embed="rId2"/>
            <a:stretch>
              <a:fillRect/>
            </a:stretch>
          </a:blipFill>
        </p:spPr>
      </p:sp>
    </p:spTree>
  </p:cSld>
  <p:clrMapOvr>
    <a:masterClrMapping/>
  </p:clrMapOvr>
  <p:transition spd="med">
    <p:cover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7730654" y="8322633"/>
            <a:ext cx="12550353" cy="2557134"/>
          </a:xfrm>
          <a:custGeom>
            <a:avLst/>
            <a:gdLst/>
            <a:ahLst/>
            <a:cxnLst/>
            <a:rect l="l" t="t" r="r" b="b"/>
            <a:pathLst>
              <a:path w="12550353" h="2557134">
                <a:moveTo>
                  <a:pt x="12550353" y="0"/>
                </a:moveTo>
                <a:lnTo>
                  <a:pt x="0" y="0"/>
                </a:lnTo>
                <a:lnTo>
                  <a:pt x="0" y="2557134"/>
                </a:lnTo>
                <a:lnTo>
                  <a:pt x="12550353" y="2557134"/>
                </a:lnTo>
                <a:lnTo>
                  <a:pt x="1255035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138487" y="2023065"/>
            <a:ext cx="5893439" cy="6299568"/>
          </a:xfrm>
          <a:custGeom>
            <a:avLst/>
            <a:gdLst/>
            <a:ahLst/>
            <a:cxnLst/>
            <a:rect l="l" t="t" r="r" b="b"/>
            <a:pathLst>
              <a:path w="5893439" h="6299568">
                <a:moveTo>
                  <a:pt x="0" y="0"/>
                </a:moveTo>
                <a:lnTo>
                  <a:pt x="5893439" y="0"/>
                </a:lnTo>
                <a:lnTo>
                  <a:pt x="5893439" y="6299568"/>
                </a:lnTo>
                <a:lnTo>
                  <a:pt x="0" y="6299568"/>
                </a:lnTo>
                <a:lnTo>
                  <a:pt x="0" y="0"/>
                </a:lnTo>
                <a:close/>
              </a:path>
            </a:pathLst>
          </a:custGeom>
          <a:blipFill>
            <a:blip r:embed="rId4"/>
            <a:stretch>
              <a:fillRect l="-29117" r="-13403"/>
            </a:stretch>
          </a:blipFill>
        </p:spPr>
      </p:sp>
      <p:sp>
        <p:nvSpPr>
          <p:cNvPr id="4" name="TextBox 4"/>
          <p:cNvSpPr txBox="1"/>
          <p:nvPr/>
        </p:nvSpPr>
        <p:spPr>
          <a:xfrm>
            <a:off x="1028700" y="2356911"/>
            <a:ext cx="9181543" cy="4436561"/>
          </a:xfrm>
          <a:prstGeom prst="rect">
            <a:avLst/>
          </a:prstGeom>
        </p:spPr>
        <p:txBody>
          <a:bodyPr lIns="0" tIns="0" rIns="0" bIns="0" rtlCol="0" anchor="t">
            <a:spAutoFit/>
          </a:bodyPr>
          <a:lstStyle/>
          <a:p>
            <a:pPr algn="just">
              <a:lnSpc>
                <a:spcPts val="3219"/>
              </a:lnSpc>
            </a:pPr>
            <a:r>
              <a:rPr lang="en-US" sz="2799" dirty="0" err="1">
                <a:solidFill>
                  <a:srgbClr val="000000"/>
                </a:solidFill>
                <a:latin typeface="Poppins"/>
              </a:rPr>
              <a:t>Finimize</a:t>
            </a:r>
            <a:r>
              <a:rPr lang="en-US" sz="2799" dirty="0">
                <a:solidFill>
                  <a:srgbClr val="000000"/>
                </a:solidFill>
                <a:latin typeface="Poppins"/>
              </a:rPr>
              <a:t> aims to increase its market share and user base in existing markets through market penetration and potentially affiliate marketing. They offer free financial news and educational content to attract more users and increase engagement with their existing services.</a:t>
            </a:r>
          </a:p>
          <a:p>
            <a:pPr algn="just">
              <a:lnSpc>
                <a:spcPts val="3219"/>
              </a:lnSpc>
            </a:pPr>
            <a:endParaRPr lang="en-US" sz="2799" dirty="0">
              <a:solidFill>
                <a:srgbClr val="000000"/>
              </a:solidFill>
              <a:latin typeface="Poppins"/>
            </a:endParaRPr>
          </a:p>
          <a:p>
            <a:pPr algn="just">
              <a:lnSpc>
                <a:spcPts val="3219"/>
              </a:lnSpc>
            </a:pPr>
            <a:r>
              <a:rPr lang="en-US" sz="2799" dirty="0" err="1">
                <a:solidFill>
                  <a:srgbClr val="000000"/>
                </a:solidFill>
                <a:latin typeface="Poppins"/>
              </a:rPr>
              <a:t>Finimize</a:t>
            </a:r>
            <a:r>
              <a:rPr lang="en-US" sz="2799" dirty="0">
                <a:solidFill>
                  <a:srgbClr val="000000"/>
                </a:solidFill>
                <a:latin typeface="Poppins"/>
              </a:rPr>
              <a:t> has generated revenue through </a:t>
            </a:r>
          </a:p>
          <a:p>
            <a:pPr algn="just">
              <a:lnSpc>
                <a:spcPts val="3219"/>
              </a:lnSpc>
            </a:pPr>
            <a:r>
              <a:rPr lang="en-US" sz="2799" dirty="0">
                <a:solidFill>
                  <a:srgbClr val="000000"/>
                </a:solidFill>
                <a:latin typeface="Poppins"/>
              </a:rPr>
              <a:t>partnerships with financial institutions, advertising, </a:t>
            </a:r>
          </a:p>
          <a:p>
            <a:pPr algn="just">
              <a:lnSpc>
                <a:spcPts val="3219"/>
              </a:lnSpc>
            </a:pPr>
            <a:r>
              <a:rPr lang="en-US" sz="2799" dirty="0">
                <a:solidFill>
                  <a:srgbClr val="000000"/>
                </a:solidFill>
                <a:latin typeface="Poppins"/>
              </a:rPr>
              <a:t>and analyzing user data to provide insights to</a:t>
            </a:r>
          </a:p>
          <a:p>
            <a:pPr algn="just">
              <a:lnSpc>
                <a:spcPts val="3219"/>
              </a:lnSpc>
            </a:pPr>
            <a:r>
              <a:rPr lang="en-US" sz="2799" dirty="0">
                <a:solidFill>
                  <a:srgbClr val="000000"/>
                </a:solidFill>
                <a:latin typeface="Poppins"/>
              </a:rPr>
              <a:t>financial institutions.</a:t>
            </a:r>
          </a:p>
        </p:txBody>
      </p:sp>
      <p:sp>
        <p:nvSpPr>
          <p:cNvPr id="5" name="Freeform 5"/>
          <p:cNvSpPr/>
          <p:nvPr/>
        </p:nvSpPr>
        <p:spPr>
          <a:xfrm>
            <a:off x="15747713" y="8754204"/>
            <a:ext cx="1284214" cy="1284214"/>
          </a:xfrm>
          <a:custGeom>
            <a:avLst/>
            <a:gdLst/>
            <a:ahLst/>
            <a:cxnLst/>
            <a:rect l="l" t="t" r="r" b="b"/>
            <a:pathLst>
              <a:path w="1284214" h="1284214">
                <a:moveTo>
                  <a:pt x="0" y="0"/>
                </a:moveTo>
                <a:lnTo>
                  <a:pt x="1284213" y="0"/>
                </a:lnTo>
                <a:lnTo>
                  <a:pt x="1284213" y="1284213"/>
                </a:lnTo>
                <a:lnTo>
                  <a:pt x="0" y="1284213"/>
                </a:lnTo>
                <a:lnTo>
                  <a:pt x="0" y="0"/>
                </a:lnTo>
                <a:close/>
              </a:path>
            </a:pathLst>
          </a:custGeom>
          <a:blipFill>
            <a:blip r:embed="rId5"/>
            <a:stretch>
              <a:fillRect/>
            </a:stretch>
          </a:blipFill>
        </p:spPr>
      </p:sp>
      <p:sp>
        <p:nvSpPr>
          <p:cNvPr id="6" name="TextBox 6"/>
          <p:cNvSpPr txBox="1"/>
          <p:nvPr/>
        </p:nvSpPr>
        <p:spPr>
          <a:xfrm>
            <a:off x="12317221" y="68978"/>
            <a:ext cx="4252097" cy="509906"/>
          </a:xfrm>
          <a:prstGeom prst="rect">
            <a:avLst/>
          </a:prstGeom>
        </p:spPr>
        <p:txBody>
          <a:bodyPr lIns="0" tIns="0" rIns="0" bIns="0" rtlCol="0" anchor="t">
            <a:spAutoFit/>
          </a:bodyPr>
          <a:lstStyle/>
          <a:p>
            <a:pPr algn="ctr">
              <a:lnSpc>
                <a:spcPts val="3919"/>
              </a:lnSpc>
              <a:spcBef>
                <a:spcPct val="0"/>
              </a:spcBef>
            </a:pPr>
            <a:r>
              <a:rPr lang="en-US" sz="2799">
                <a:solidFill>
                  <a:srgbClr val="000000"/>
                </a:solidFill>
                <a:latin typeface="Poppins Bold"/>
              </a:rPr>
              <a:t>Investment Highlights</a:t>
            </a:r>
          </a:p>
        </p:txBody>
      </p:sp>
      <p:grpSp>
        <p:nvGrpSpPr>
          <p:cNvPr id="7" name="Group 7"/>
          <p:cNvGrpSpPr/>
          <p:nvPr/>
        </p:nvGrpSpPr>
        <p:grpSpPr>
          <a:xfrm>
            <a:off x="10099467" y="0"/>
            <a:ext cx="8687605" cy="733586"/>
            <a:chOff x="0" y="0"/>
            <a:chExt cx="4239226" cy="357962"/>
          </a:xfrm>
        </p:grpSpPr>
        <p:sp>
          <p:nvSpPr>
            <p:cNvPr id="8" name="Freeform 8"/>
            <p:cNvSpPr/>
            <p:nvPr/>
          </p:nvSpPr>
          <p:spPr>
            <a:xfrm>
              <a:off x="0" y="0"/>
              <a:ext cx="4239226" cy="357962"/>
            </a:xfrm>
            <a:custGeom>
              <a:avLst/>
              <a:gdLst/>
              <a:ahLst/>
              <a:cxnLst/>
              <a:rect l="l" t="t" r="r" b="b"/>
              <a:pathLst>
                <a:path w="4239226" h="357962">
                  <a:moveTo>
                    <a:pt x="203200" y="0"/>
                  </a:moveTo>
                  <a:lnTo>
                    <a:pt x="4239226" y="0"/>
                  </a:lnTo>
                  <a:lnTo>
                    <a:pt x="4036026" y="357962"/>
                  </a:lnTo>
                  <a:lnTo>
                    <a:pt x="0" y="357962"/>
                  </a:lnTo>
                  <a:lnTo>
                    <a:pt x="203200" y="0"/>
                  </a:lnTo>
                  <a:close/>
                </a:path>
              </a:pathLst>
            </a:custGeom>
            <a:solidFill>
              <a:srgbClr val="C41621"/>
            </a:solidFill>
          </p:spPr>
        </p:sp>
        <p:sp>
          <p:nvSpPr>
            <p:cNvPr id="9" name="TextBox 9"/>
            <p:cNvSpPr txBox="1"/>
            <p:nvPr/>
          </p:nvSpPr>
          <p:spPr>
            <a:xfrm>
              <a:off x="101600" y="-57150"/>
              <a:ext cx="4036026" cy="415112"/>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099467" y="0"/>
            <a:ext cx="991985" cy="733586"/>
            <a:chOff x="0" y="0"/>
            <a:chExt cx="484051" cy="357962"/>
          </a:xfrm>
        </p:grpSpPr>
        <p:sp>
          <p:nvSpPr>
            <p:cNvPr id="11" name="Freeform 11"/>
            <p:cNvSpPr/>
            <p:nvPr/>
          </p:nvSpPr>
          <p:spPr>
            <a:xfrm>
              <a:off x="0" y="0"/>
              <a:ext cx="484051" cy="357962"/>
            </a:xfrm>
            <a:custGeom>
              <a:avLst/>
              <a:gdLst/>
              <a:ahLst/>
              <a:cxnLst/>
              <a:rect l="l" t="t" r="r" b="b"/>
              <a:pathLst>
                <a:path w="484051" h="357962">
                  <a:moveTo>
                    <a:pt x="203200" y="0"/>
                  </a:moveTo>
                  <a:lnTo>
                    <a:pt x="484051" y="0"/>
                  </a:lnTo>
                  <a:lnTo>
                    <a:pt x="280851" y="357962"/>
                  </a:lnTo>
                  <a:lnTo>
                    <a:pt x="0" y="357962"/>
                  </a:lnTo>
                  <a:lnTo>
                    <a:pt x="203200" y="0"/>
                  </a:lnTo>
                  <a:close/>
                </a:path>
              </a:pathLst>
            </a:custGeom>
            <a:solidFill>
              <a:srgbClr val="292929"/>
            </a:solidFill>
          </p:spPr>
        </p:sp>
        <p:sp>
          <p:nvSpPr>
            <p:cNvPr id="12" name="TextBox 12"/>
            <p:cNvSpPr txBox="1"/>
            <p:nvPr/>
          </p:nvSpPr>
          <p:spPr>
            <a:xfrm>
              <a:off x="101600" y="-57150"/>
              <a:ext cx="280851" cy="415112"/>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12317221" y="11549"/>
            <a:ext cx="5477866" cy="536750"/>
          </a:xfrm>
          <a:prstGeom prst="rect">
            <a:avLst/>
          </a:prstGeom>
        </p:spPr>
        <p:txBody>
          <a:bodyPr wrap="square" lIns="0" tIns="0" rIns="0" bIns="0" rtlCol="0" anchor="t">
            <a:spAutoFit/>
          </a:bodyPr>
          <a:lstStyle/>
          <a:p>
            <a:pPr marL="0" lvl="0" indent="0" algn="just">
              <a:lnSpc>
                <a:spcPts val="4429"/>
              </a:lnSpc>
              <a:spcBef>
                <a:spcPct val="0"/>
              </a:spcBef>
            </a:pPr>
            <a:r>
              <a:rPr lang="en-US" sz="3163" u="none" strike="noStrike" dirty="0">
                <a:solidFill>
                  <a:srgbClr val="FFFFFF"/>
                </a:solidFill>
                <a:latin typeface="Poppins Bold"/>
              </a:rPr>
              <a:t>Investment highlights</a:t>
            </a:r>
          </a:p>
        </p:txBody>
      </p:sp>
    </p:spTree>
  </p:cSld>
  <p:clrMapOvr>
    <a:masterClrMapping/>
  </p:clrMapOvr>
  <p:transition spd="med">
    <p:cover dir="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334</TotalTime>
  <Words>2538</Words>
  <Application>Microsoft Office PowerPoint</Application>
  <PresentationFormat>Custom</PresentationFormat>
  <Paragraphs>267</Paragraphs>
  <Slides>24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IBM Plex Sans Bold</vt:lpstr>
      <vt:lpstr>Calibri</vt:lpstr>
      <vt:lpstr>Arial</vt:lpstr>
      <vt:lpstr>Poppins Bold</vt:lpstr>
      <vt:lpstr>Canva Sans Bold</vt:lpstr>
      <vt:lpstr>Canva Sans</vt:lpstr>
      <vt:lpstr>IBM Plex Sans</vt:lpstr>
      <vt:lpstr>Poppins Semi-Bold</vt:lpstr>
      <vt:lpstr>Arial Black</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DA3 Group 4 Presentation</dc:title>
  <cp:lastModifiedBy>Abhishek Jangam</cp:lastModifiedBy>
  <cp:revision>8</cp:revision>
  <dcterms:created xsi:type="dcterms:W3CDTF">2006-08-16T00:00:00Z</dcterms:created>
  <dcterms:modified xsi:type="dcterms:W3CDTF">2023-11-15T12:30:38Z</dcterms:modified>
  <dc:identifier>DAF0DfR2T1s</dc:identifier>
</cp:coreProperties>
</file>